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8" r:id="rId1"/>
  </p:sldMasterIdLst>
  <p:notesMasterIdLst>
    <p:notesMasterId r:id="rId30"/>
  </p:notesMasterIdLst>
  <p:sldIdLst>
    <p:sldId id="256" r:id="rId2"/>
    <p:sldId id="290" r:id="rId3"/>
    <p:sldId id="291" r:id="rId4"/>
    <p:sldId id="258" r:id="rId5"/>
    <p:sldId id="281" r:id="rId6"/>
    <p:sldId id="263" r:id="rId7"/>
    <p:sldId id="292" r:id="rId8"/>
    <p:sldId id="301" r:id="rId9"/>
    <p:sldId id="294" r:id="rId10"/>
    <p:sldId id="296" r:id="rId11"/>
    <p:sldId id="297" r:id="rId12"/>
    <p:sldId id="262" r:id="rId13"/>
    <p:sldId id="264" r:id="rId14"/>
    <p:sldId id="282" r:id="rId15"/>
    <p:sldId id="283" r:id="rId16"/>
    <p:sldId id="284" r:id="rId17"/>
    <p:sldId id="285" r:id="rId18"/>
    <p:sldId id="286" r:id="rId19"/>
    <p:sldId id="287" r:id="rId20"/>
    <p:sldId id="298" r:id="rId21"/>
    <p:sldId id="270" r:id="rId22"/>
    <p:sldId id="299" r:id="rId23"/>
    <p:sldId id="271" r:id="rId24"/>
    <p:sldId id="266" r:id="rId25"/>
    <p:sldId id="273" r:id="rId26"/>
    <p:sldId id="300" r:id="rId27"/>
    <p:sldId id="274" r:id="rId28"/>
    <p:sldId id="28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5924-4D27-423F-8F6C-1DDE0F3FFB08}" type="datetimeFigureOut">
              <a:rPr lang="tr-TR" smtClean="0"/>
              <a:t>30.03.2023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27F3-0C26-42F8-9CB3-77A1A421A13D}" type="slidenum">
              <a:rPr lang="tr-TR" smtClean="0"/>
              <a:t>‹#›</a:t>
            </a:fld>
            <a:endParaRPr lang="tr-TR"/>
          </a:p>
        </p:txBody>
      </p:sp>
    </p:spTree>
    <p:extLst>
      <p:ext uri="{BB962C8B-B14F-4D97-AF65-F5344CB8AC3E}">
        <p14:creationId xmlns:p14="http://schemas.microsoft.com/office/powerpoint/2010/main" val="64680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A371DC5-0CB5-4D9E-8885-A94126903A80}"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97438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B012CCC-A64C-4747-BABC-531355FAA987}"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5545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C473CAE-D17D-41A4-997D-4AB80FAC91F3}"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255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C0CD54B-4D85-4FA4-BE62-DA899E1C9EA2}"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39191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2F9C96F-B6D5-4E2E-906D-32A33A31E966}"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841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B3BF363-145D-41CB-84F9-28B068941A78}"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84472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330A16-356E-43FD-842B-97205C79B58D}"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19867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C3DA8A-991E-4BEA-A574-F7C7F5FC93E9}"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29232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85BAE9-743D-4330-8920-12C3F9D2A94E}"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92616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7AC50E-21AE-40F9-9133-B916DCFCAE96}" type="datetime1">
              <a:rPr lang="tr-TR" smtClean="0"/>
              <a:t>30.03.2023</a:t>
            </a:fld>
            <a:endParaRPr lang="tr-TR"/>
          </a:p>
        </p:txBody>
      </p:sp>
      <p:sp>
        <p:nvSpPr>
          <p:cNvPr id="5" name="Footer Placeholder 4"/>
          <p:cNvSpPr>
            <a:spLocks noGrp="1"/>
          </p:cNvSpPr>
          <p:nvPr>
            <p:ph type="ftr" sz="quarter" idx="11"/>
          </p:nvPr>
        </p:nvSpPr>
        <p:spPr/>
        <p:txBody>
          <a:bodyPr/>
          <a:lstStyle/>
          <a:p>
            <a:r>
              <a:rPr lang="tr-TR" smtClean="0"/>
              <a:t>Bolu Gençlik ve Spor İl Müdürlüğü</a:t>
            </a:r>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37727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0C5A2A3-7549-4B5C-A39E-D473DB14BE8E}" type="datetime1">
              <a:rPr lang="tr-TR" smtClean="0"/>
              <a:t>30.03.2023</a:t>
            </a:fld>
            <a:endParaRPr lang="tr-T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2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CE067CD-38EC-4102-B3B4-D977C1045BEF}" type="datetime1">
              <a:rPr lang="tr-TR" smtClean="0"/>
              <a:t>30.03.2023</a:t>
            </a:fld>
            <a:endParaRPr lang="tr-TR"/>
          </a:p>
        </p:txBody>
      </p:sp>
      <p:sp>
        <p:nvSpPr>
          <p:cNvPr id="8" name="Footer Placeholder 7"/>
          <p:cNvSpPr>
            <a:spLocks noGrp="1"/>
          </p:cNvSpPr>
          <p:nvPr>
            <p:ph type="ftr" sz="quarter" idx="11"/>
          </p:nvPr>
        </p:nvSpPr>
        <p:spPr/>
        <p:txBody>
          <a:bodyPr/>
          <a:lstStyle/>
          <a:p>
            <a:r>
              <a:rPr lang="tr-TR" smtClean="0"/>
              <a:t>Bolu Gençlik ve Spor İl Müdürlüğü</a:t>
            </a:r>
            <a:endParaRPr lang="tr-TR"/>
          </a:p>
        </p:txBody>
      </p:sp>
      <p:sp>
        <p:nvSpPr>
          <p:cNvPr id="9" name="Slide Number Placeholder 8"/>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80943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1E4EE95-D8DF-4660-8854-22A59B301643}" type="datetime1">
              <a:rPr lang="tr-TR" smtClean="0"/>
              <a:t>30.03.2023</a:t>
            </a:fld>
            <a:endParaRPr lang="tr-TR"/>
          </a:p>
        </p:txBody>
      </p:sp>
      <p:sp>
        <p:nvSpPr>
          <p:cNvPr id="4" name="Footer Placeholder 3"/>
          <p:cNvSpPr>
            <a:spLocks noGrp="1"/>
          </p:cNvSpPr>
          <p:nvPr>
            <p:ph type="ftr" sz="quarter" idx="11"/>
          </p:nvPr>
        </p:nvSpPr>
        <p:spPr/>
        <p:txBody>
          <a:bodyPr/>
          <a:lstStyle/>
          <a:p>
            <a:r>
              <a:rPr lang="tr-TR" smtClean="0"/>
              <a:t>Bolu Gençlik ve Spor İl Müdürlüğü</a:t>
            </a:r>
            <a:endParaRPr lang="tr-TR"/>
          </a:p>
        </p:txBody>
      </p:sp>
      <p:sp>
        <p:nvSpPr>
          <p:cNvPr id="5" name="Slide Number Placeholder 4"/>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424828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505BE-BD09-4412-ADF3-B236C654E594}" type="datetime1">
              <a:rPr lang="tr-TR" smtClean="0"/>
              <a:t>30.03.2023</a:t>
            </a:fld>
            <a:endParaRPr lang="tr-TR"/>
          </a:p>
        </p:txBody>
      </p:sp>
      <p:sp>
        <p:nvSpPr>
          <p:cNvPr id="3" name="Footer Placeholder 2"/>
          <p:cNvSpPr>
            <a:spLocks noGrp="1"/>
          </p:cNvSpPr>
          <p:nvPr>
            <p:ph type="ftr" sz="quarter" idx="11"/>
          </p:nvPr>
        </p:nvSpPr>
        <p:spPr/>
        <p:txBody>
          <a:bodyPr/>
          <a:lstStyle/>
          <a:p>
            <a:r>
              <a:rPr lang="tr-TR" smtClean="0"/>
              <a:t>Bolu Gençlik ve Spor İl Müdürlüğü</a:t>
            </a:r>
            <a:endParaRPr lang="tr-TR"/>
          </a:p>
        </p:txBody>
      </p:sp>
      <p:sp>
        <p:nvSpPr>
          <p:cNvPr id="4" name="Slide Number Placeholder 3"/>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86071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8603D0C-7E08-43CC-8FA1-3CA985E7D2EB}" type="datetime1">
              <a:rPr lang="tr-TR" smtClean="0"/>
              <a:t>30.03.2023</a:t>
            </a:fld>
            <a:endParaRPr lang="tr-T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24771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r>
              <a:rPr lang="tr-TR" smtClean="0"/>
              <a:t>Bolu Gençlik ve Spor İl Müdürlüğü</a:t>
            </a:r>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
        <p:nvSpPr>
          <p:cNvPr id="5" name="Date Placeholder 4"/>
          <p:cNvSpPr>
            <a:spLocks noGrp="1"/>
          </p:cNvSpPr>
          <p:nvPr>
            <p:ph type="dt" sz="half" idx="10"/>
          </p:nvPr>
        </p:nvSpPr>
        <p:spPr/>
        <p:txBody>
          <a:bodyPr/>
          <a:lstStyle/>
          <a:p>
            <a:fld id="{E772ECB8-64DC-461F-B9DA-23A534258C24}" type="datetime1">
              <a:rPr lang="tr-TR" smtClean="0"/>
              <a:t>30.03.2023</a:t>
            </a:fld>
            <a:endParaRPr lang="tr-TR"/>
          </a:p>
        </p:txBody>
      </p:sp>
    </p:spTree>
    <p:extLst>
      <p:ext uri="{BB962C8B-B14F-4D97-AF65-F5344CB8AC3E}">
        <p14:creationId xmlns:p14="http://schemas.microsoft.com/office/powerpoint/2010/main" val="345731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41B310-6538-4868-845A-BB859503BC2A}" type="datetime1">
              <a:rPr lang="tr-TR" smtClean="0"/>
              <a:t>30.03.2023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Bolu Gençlik ve Spor İl Müdürlüğü</a:t>
            </a: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1FC945-2A58-4545-8EB3-9A432F80D18D}" type="slidenum">
              <a:rPr lang="tr-TR" smtClean="0"/>
              <a:t>‹#›</a:t>
            </a:fld>
            <a:endParaRPr lang="tr-TR"/>
          </a:p>
        </p:txBody>
      </p:sp>
    </p:spTree>
    <p:extLst>
      <p:ext uri="{BB962C8B-B14F-4D97-AF65-F5344CB8AC3E}">
        <p14:creationId xmlns:p14="http://schemas.microsoft.com/office/powerpoint/2010/main" val="112112697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 picture containing background pattern&#10;&#10;Description automatically generated">
            <a:extLst>
              <a:ext uri="{FF2B5EF4-FFF2-40B4-BE49-F238E27FC236}">
                <a16:creationId xmlns:a16="http://schemas.microsoft.com/office/drawing/2014/main" id="{047CB17D-DC1B-664D-A78F-99224A8C3C88}"/>
              </a:ext>
            </a:extLst>
          </p:cNvPr>
          <p:cNvPicPr>
            <a:picLocks noChangeAspect="1"/>
          </p:cNvPicPr>
          <p:nvPr/>
        </p:nvPicPr>
        <p:blipFill>
          <a:blip r:embed="rId2"/>
          <a:stretch>
            <a:fillRect/>
          </a:stretch>
        </p:blipFill>
        <p:spPr>
          <a:xfrm>
            <a:off x="1" y="0"/>
            <a:ext cx="12191999" cy="6896235"/>
          </a:xfrm>
          <a:prstGeom prst="rect">
            <a:avLst/>
          </a:prstGeom>
        </p:spPr>
      </p:pic>
      <p:pic>
        <p:nvPicPr>
          <p:cNvPr id="6" name="Picture 10">
            <a:extLst>
              <a:ext uri="{FF2B5EF4-FFF2-40B4-BE49-F238E27FC236}">
                <a16:creationId xmlns:a16="http://schemas.microsoft.com/office/drawing/2014/main" id="{EF5F8394-F3E4-2F41-A5F5-FDFB764FCF56}"/>
              </a:ext>
            </a:extLst>
          </p:cNvPr>
          <p:cNvPicPr>
            <a:picLocks noChangeAspect="1"/>
          </p:cNvPicPr>
          <p:nvPr/>
        </p:nvPicPr>
        <p:blipFill>
          <a:blip r:embed="rId3"/>
          <a:stretch>
            <a:fillRect/>
          </a:stretch>
        </p:blipFill>
        <p:spPr>
          <a:xfrm>
            <a:off x="4559183" y="2360592"/>
            <a:ext cx="3073635" cy="3073635"/>
          </a:xfrm>
          <a:prstGeom prst="rect">
            <a:avLst/>
          </a:prstGeom>
        </p:spPr>
      </p:pic>
      <p:sp>
        <p:nvSpPr>
          <p:cNvPr id="7" name="Metin kutusu 6"/>
          <p:cNvSpPr txBox="1"/>
          <p:nvPr/>
        </p:nvSpPr>
        <p:spPr>
          <a:xfrm>
            <a:off x="1800905" y="878813"/>
            <a:ext cx="8590190" cy="1671291"/>
          </a:xfrm>
          <a:prstGeom prst="rect">
            <a:avLst/>
          </a:prstGeom>
          <a:noFill/>
        </p:spPr>
        <p:txBody>
          <a:bodyPr wrap="square" rtlCol="0">
            <a:spAutoFit/>
          </a:bodyPr>
          <a:lstStyle/>
          <a:p>
            <a:pPr algn="ctr"/>
            <a:r>
              <a:rPr lang="tr-TR" sz="2052" b="1" dirty="0" smtClean="0">
                <a:solidFill>
                  <a:srgbClr val="F1C16A"/>
                </a:solidFill>
                <a:latin typeface="DIN Pro Condensed"/>
                <a:cs typeface="Arial" panose="020B0604020202020204" pitchFamily="34" charset="0"/>
              </a:rPr>
              <a:t>T.C.</a:t>
            </a:r>
          </a:p>
          <a:p>
            <a:pPr algn="ctr"/>
            <a:r>
              <a:rPr lang="tr-TR" sz="2052" b="1" dirty="0" smtClean="0">
                <a:solidFill>
                  <a:srgbClr val="F1C16A"/>
                </a:solidFill>
                <a:latin typeface="DIN Pro Condensed"/>
                <a:cs typeface="Arial" panose="020B0604020202020204" pitchFamily="34" charset="0"/>
              </a:rPr>
              <a:t>BOLU VALİLİĞİ</a:t>
            </a:r>
          </a:p>
          <a:p>
            <a:pPr algn="ctr"/>
            <a:r>
              <a:rPr lang="tr-TR" sz="2052" b="1" dirty="0" smtClean="0">
                <a:solidFill>
                  <a:srgbClr val="F1C16A"/>
                </a:solidFill>
                <a:latin typeface="DIN Pro Condensed"/>
                <a:cs typeface="Arial" panose="020B0604020202020204" pitchFamily="34" charset="0"/>
              </a:rPr>
              <a:t>BOLU GENÇLİK VE SPOR İL MÜDÜRLÜĞÜ</a:t>
            </a:r>
          </a:p>
          <a:p>
            <a:pPr algn="ctr"/>
            <a:r>
              <a:rPr lang="tr-TR" sz="2052" b="1" dirty="0" smtClean="0">
                <a:solidFill>
                  <a:srgbClr val="F1C16A"/>
                </a:solidFill>
                <a:latin typeface="DIN Pro Condensed"/>
                <a:cs typeface="Arial" panose="020B0604020202020204" pitchFamily="34" charset="0"/>
              </a:rPr>
              <a:t>Sicil Lisans ve Spor Kulüpleri Birimi</a:t>
            </a:r>
            <a:endParaRPr lang="tr-TR" sz="2052" b="1" dirty="0">
              <a:solidFill>
                <a:srgbClr val="F1C16A"/>
              </a:solidFill>
              <a:latin typeface="DIN Pro Condensed"/>
              <a:cs typeface="Arial" panose="020B0604020202020204" pitchFamily="34" charset="0"/>
            </a:endParaRPr>
          </a:p>
          <a:p>
            <a:pPr algn="ctr"/>
            <a:endParaRPr lang="tr-TR" sz="2052" dirty="0">
              <a:solidFill>
                <a:srgbClr val="F1C16A"/>
              </a:solidFill>
              <a:latin typeface="DIN Pro Condensed"/>
              <a:cs typeface="Arial" panose="020B0604020202020204" pitchFamily="34" charset="0"/>
            </a:endParaRPr>
          </a:p>
        </p:txBody>
      </p:sp>
    </p:spTree>
    <p:extLst>
      <p:ext uri="{BB962C8B-B14F-4D97-AF65-F5344CB8AC3E}">
        <p14:creationId xmlns:p14="http://schemas.microsoft.com/office/powerpoint/2010/main" val="3947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7138"/>
          </a:xfrm>
        </p:spPr>
        <p:txBody>
          <a:bodyPr>
            <a:normAutofit/>
          </a:bodyPr>
          <a:lstStyle/>
          <a:p>
            <a:r>
              <a:rPr lang="tr-TR" b="1" dirty="0" smtClean="0"/>
              <a:t>İstenen Belgeler için Açıklamalar</a:t>
            </a:r>
            <a:endParaRPr lang="tr-TR" b="1" dirty="0"/>
          </a:p>
        </p:txBody>
      </p:sp>
      <p:sp>
        <p:nvSpPr>
          <p:cNvPr id="5" name="İçerik Yer Tutucusu 4"/>
          <p:cNvSpPr>
            <a:spLocks noGrp="1"/>
          </p:cNvSpPr>
          <p:nvPr>
            <p:ph idx="1"/>
          </p:nvPr>
        </p:nvSpPr>
        <p:spPr>
          <a:xfrm>
            <a:off x="677334" y="1392571"/>
            <a:ext cx="8596668" cy="4648791"/>
          </a:xfrm>
        </p:spPr>
        <p:txBody>
          <a:bodyPr>
            <a:noAutofit/>
          </a:bodyPr>
          <a:lstStyle/>
          <a:p>
            <a:r>
              <a:rPr lang="tr-TR" sz="1600" b="1" u="sng" dirty="0"/>
              <a:t>Dilekçe:</a:t>
            </a:r>
            <a:r>
              <a:rPr lang="tr-TR" sz="1600" u="sng" dirty="0"/>
              <a:t> </a:t>
            </a:r>
            <a:r>
              <a:rPr lang="tr-TR" sz="1600" dirty="0" smtClean="0"/>
              <a:t>Yönetim </a:t>
            </a:r>
            <a:r>
              <a:rPr lang="tr-TR" sz="1600" dirty="0"/>
              <a:t>Kurulu Başkanı tarafından </a:t>
            </a:r>
            <a:r>
              <a:rPr lang="tr-TR" sz="1600" dirty="0" smtClean="0"/>
              <a:t>imzalanır.</a:t>
            </a:r>
          </a:p>
          <a:p>
            <a:r>
              <a:rPr lang="tr-TR" sz="1600" b="1" u="sng" dirty="0"/>
              <a:t>Spor Kulübü Tüzüğü:</a:t>
            </a:r>
            <a:r>
              <a:rPr lang="tr-TR" sz="1600" u="sng" dirty="0"/>
              <a:t> </a:t>
            </a:r>
            <a:r>
              <a:rPr lang="tr-TR" sz="1600" dirty="0"/>
              <a:t>Tüzüğün her sayfası yönetim kurulu tarafından imzalanmış olmalı, ayrıca son sayfası yönetim kurulunun isim ve imzaları olacak şekilde teslim edilmelidir</a:t>
            </a:r>
            <a:r>
              <a:rPr lang="tr-TR" sz="1600" dirty="0" smtClean="0"/>
              <a:t>.</a:t>
            </a:r>
          </a:p>
          <a:p>
            <a:r>
              <a:rPr lang="tr-TR" sz="1600" b="1" u="sng" dirty="0"/>
              <a:t>Karar Defteri Fotokopisi :</a:t>
            </a:r>
            <a:r>
              <a:rPr lang="tr-TR" sz="1600" dirty="0"/>
              <a:t>Genel Kurul toplantı kararı yazılacak. Karardaki gündem maddelerinde tüzük ve isim değişikliği belirtilecek</a:t>
            </a:r>
            <a:r>
              <a:rPr lang="tr-TR" sz="1600" dirty="0" smtClean="0"/>
              <a:t>.</a:t>
            </a:r>
          </a:p>
          <a:p>
            <a:pPr>
              <a:lnSpc>
                <a:spcPct val="120000"/>
              </a:lnSpc>
            </a:pPr>
            <a:r>
              <a:rPr lang="tr-TR" sz="1600" b="1" u="sng" dirty="0" err="1"/>
              <a:t>Hazirun</a:t>
            </a:r>
            <a:r>
              <a:rPr lang="tr-TR" sz="1600" b="1" u="sng" dirty="0"/>
              <a:t> Listesi: </a:t>
            </a:r>
            <a:r>
              <a:rPr lang="tr-TR" sz="1600" dirty="0"/>
              <a:t>Genel Kurul toplantısına katılan üyeler imza atacaklar.</a:t>
            </a:r>
            <a:endParaRPr lang="tr-TR" sz="1600" b="1" dirty="0"/>
          </a:p>
          <a:p>
            <a:pPr>
              <a:lnSpc>
                <a:spcPct val="120000"/>
              </a:lnSpc>
            </a:pPr>
            <a:r>
              <a:rPr lang="tr-TR" sz="1600" b="1" u="sng" dirty="0"/>
              <a:t>Genel Kurul Divan Tutanağı: </a:t>
            </a:r>
            <a:r>
              <a:rPr lang="tr-TR" sz="1600" dirty="0" smtClean="0"/>
              <a:t>Tüzük </a:t>
            </a:r>
            <a:r>
              <a:rPr lang="tr-TR" sz="1600" dirty="0"/>
              <a:t>ve İsim değişikliği kararı yazılmış olması </a:t>
            </a:r>
            <a:r>
              <a:rPr lang="tr-TR" sz="1600" dirty="0" smtClean="0"/>
              <a:t>gerekir.</a:t>
            </a:r>
            <a:endParaRPr lang="tr-TR" sz="1600" dirty="0"/>
          </a:p>
          <a:p>
            <a:r>
              <a:rPr lang="tr-TR" sz="1600" b="1" u="sng" dirty="0" smtClean="0"/>
              <a:t>Genel Kurul Sonuç Bildirim Formu </a:t>
            </a:r>
            <a:r>
              <a:rPr lang="tr-TR" sz="1600" b="1" u="sng" dirty="0"/>
              <a:t>(</a:t>
            </a:r>
            <a:r>
              <a:rPr lang="tr-TR" sz="1600" b="1" u="sng" dirty="0" smtClean="0"/>
              <a:t>Ek-2):</a:t>
            </a:r>
            <a:r>
              <a:rPr lang="tr-TR" sz="1600" u="sng" dirty="0" smtClean="0"/>
              <a:t> </a:t>
            </a:r>
            <a:r>
              <a:rPr lang="tr-TR" sz="1600" dirty="0" smtClean="0"/>
              <a:t>Gerekli bilgiler doldurulmalıdır.</a:t>
            </a:r>
          </a:p>
        </p:txBody>
      </p:sp>
      <p:sp>
        <p:nvSpPr>
          <p:cNvPr id="4" name="Slayt Numarası Yer Tutucusu 3"/>
          <p:cNvSpPr>
            <a:spLocks noGrp="1"/>
          </p:cNvSpPr>
          <p:nvPr>
            <p:ph type="sldNum" sz="quarter" idx="12"/>
          </p:nvPr>
        </p:nvSpPr>
        <p:spPr/>
        <p:txBody>
          <a:bodyPr/>
          <a:lstStyle/>
          <a:p>
            <a:fld id="{AF1FC945-2A58-4545-8EB3-9A432F80D18D}" type="slidenum">
              <a:rPr lang="tr-TR" smtClean="0"/>
              <a:t>10</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15968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7138"/>
          </a:xfrm>
        </p:spPr>
        <p:txBody>
          <a:bodyPr>
            <a:normAutofit/>
          </a:bodyPr>
          <a:lstStyle/>
          <a:p>
            <a:r>
              <a:rPr lang="tr-TR" b="1" dirty="0" smtClean="0"/>
              <a:t>İstenen Belgeler için Açıklamalar</a:t>
            </a:r>
            <a:endParaRPr lang="tr-TR" b="1" dirty="0"/>
          </a:p>
        </p:txBody>
      </p:sp>
      <p:sp>
        <p:nvSpPr>
          <p:cNvPr id="5" name="İçerik Yer Tutucusu 4"/>
          <p:cNvSpPr>
            <a:spLocks noGrp="1"/>
          </p:cNvSpPr>
          <p:nvPr>
            <p:ph idx="1"/>
          </p:nvPr>
        </p:nvSpPr>
        <p:spPr>
          <a:xfrm>
            <a:off x="677334" y="1392571"/>
            <a:ext cx="8596668" cy="4648791"/>
          </a:xfrm>
        </p:spPr>
        <p:txBody>
          <a:bodyPr>
            <a:noAutofit/>
          </a:bodyPr>
          <a:lstStyle/>
          <a:p>
            <a:r>
              <a:rPr lang="tr-TR" sz="1500" b="1" u="sng" dirty="0" smtClean="0"/>
              <a:t>Adli </a:t>
            </a:r>
            <a:r>
              <a:rPr lang="tr-TR" sz="1500" b="1" u="sng" dirty="0"/>
              <a:t>Sicil Kaydı</a:t>
            </a:r>
            <a:r>
              <a:rPr lang="tr-TR" sz="1500" b="1" dirty="0"/>
              <a:t>:</a:t>
            </a:r>
            <a:r>
              <a:rPr lang="tr-TR" sz="1500" dirty="0"/>
              <a:t> </a:t>
            </a:r>
            <a:r>
              <a:rPr lang="tr-TR" sz="1500" dirty="0" smtClean="0"/>
              <a:t>Yönetim ve denetim kurulu üyelerinin e-devlet </a:t>
            </a:r>
            <a:r>
              <a:rPr lang="tr-TR" sz="1500" dirty="0"/>
              <a:t>üzerinden </a:t>
            </a:r>
            <a:r>
              <a:rPr lang="tr-TR" sz="1500" dirty="0" smtClean="0"/>
              <a:t>alacakları adli </a:t>
            </a:r>
            <a:r>
              <a:rPr lang="tr-TR" sz="1500" dirty="0"/>
              <a:t>sicil </a:t>
            </a:r>
            <a:r>
              <a:rPr lang="tr-TR" sz="1500" dirty="0" smtClean="0"/>
              <a:t>kaydı belgesi.</a:t>
            </a:r>
          </a:p>
          <a:p>
            <a:r>
              <a:rPr lang="tr-TR" sz="1500" b="1" u="sng" dirty="0" smtClean="0"/>
              <a:t>Sportif </a:t>
            </a:r>
            <a:r>
              <a:rPr lang="tr-TR" sz="1500" b="1" u="sng" dirty="0"/>
              <a:t>Ceza Bilgi Formu:</a:t>
            </a:r>
            <a:r>
              <a:rPr lang="tr-TR" sz="1500" u="sng" dirty="0"/>
              <a:t> </a:t>
            </a:r>
            <a:r>
              <a:rPr lang="tr-TR" sz="1500" dirty="0"/>
              <a:t>Yönetim ve denetim kurulu üyelerinin e-devlet sisteminde yer alan Spor Bilgi Sistemi üzerinden Ceza Bilgi Formu bölümünden </a:t>
            </a:r>
            <a:r>
              <a:rPr lang="tr-TR" sz="1500" b="1" u="sng" dirty="0"/>
              <a:t>son 5 </a:t>
            </a:r>
            <a:r>
              <a:rPr lang="tr-TR" sz="1500" b="1" u="sng" dirty="0" smtClean="0"/>
              <a:t>yıla</a:t>
            </a:r>
            <a:r>
              <a:rPr lang="tr-TR" sz="1500" dirty="0" smtClean="0"/>
              <a:t> ait </a:t>
            </a:r>
            <a:r>
              <a:rPr lang="tr-TR" sz="1500" dirty="0"/>
              <a:t>sportif ceza bilgi formları.</a:t>
            </a:r>
          </a:p>
          <a:p>
            <a:r>
              <a:rPr lang="tr-TR" sz="1500" b="1" u="sng" dirty="0"/>
              <a:t>Taahhütname</a:t>
            </a:r>
            <a:r>
              <a:rPr lang="tr-TR" sz="1500" b="1" dirty="0"/>
              <a:t>:</a:t>
            </a:r>
            <a:r>
              <a:rPr lang="tr-TR" sz="1500" dirty="0"/>
              <a:t> Spor Kulüpleri ve Spor Anonim Şirketleri Tescil Yönetmeliğinin spor kulüplerinin organlarında görev alamayacaklar başlıklı 13 üncü maddesi hakkında bilgi sahibi olunduğu ile ilgili</a:t>
            </a:r>
            <a:r>
              <a:rPr lang="tr-TR" sz="1500" dirty="0" smtClean="0"/>
              <a:t>. (Yönetim ve Denetim kurulu üyelerinin hepsi imzalayacak.)</a:t>
            </a:r>
          </a:p>
          <a:p>
            <a:r>
              <a:rPr lang="tr-TR" sz="1500" b="1" u="sng" dirty="0" smtClean="0"/>
              <a:t>Logo/Amblem</a:t>
            </a:r>
            <a:r>
              <a:rPr lang="tr-TR" sz="1500" b="1" u="sng" dirty="0"/>
              <a:t>:</a:t>
            </a:r>
            <a:r>
              <a:rPr lang="tr-TR" sz="1500" u="sng" dirty="0"/>
              <a:t> </a:t>
            </a:r>
            <a:r>
              <a:rPr lang="tr-TR" sz="1500" dirty="0"/>
              <a:t>R</a:t>
            </a:r>
            <a:r>
              <a:rPr lang="tr-TR" sz="1500" dirty="0" smtClean="0"/>
              <a:t>enkli </a:t>
            </a:r>
            <a:r>
              <a:rPr lang="tr-TR" sz="1500" dirty="0"/>
              <a:t>amblem dijital ortamda (JPG formatında</a:t>
            </a:r>
            <a:r>
              <a:rPr lang="tr-TR" sz="1500" dirty="0" smtClean="0"/>
              <a:t>) ve 1 adet renkli basılı </a:t>
            </a:r>
            <a:r>
              <a:rPr lang="tr-TR" sz="1500" dirty="0"/>
              <a:t>teslim edilecek.</a:t>
            </a:r>
          </a:p>
          <a:p>
            <a:r>
              <a:rPr lang="tr-TR" sz="1500" b="1" u="sng" dirty="0"/>
              <a:t>KEP Adresi:</a:t>
            </a:r>
            <a:r>
              <a:rPr lang="tr-TR" sz="1500" u="sng" dirty="0"/>
              <a:t> </a:t>
            </a:r>
            <a:r>
              <a:rPr lang="tr-TR" sz="1500" dirty="0"/>
              <a:t>PTT’den KEP (Kayıtlı Elektronik Posta) adresi alınacak (Vergi numarası verildikten sonra</a:t>
            </a:r>
            <a:r>
              <a:rPr lang="tr-TR" sz="1500" dirty="0" smtClean="0"/>
              <a:t>)</a:t>
            </a:r>
            <a:endParaRPr lang="tr-TR" sz="1500"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11</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672106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Belgelere Ulaşma</a:t>
            </a:r>
            <a:endParaRPr lang="tr-TR" dirty="0"/>
          </a:p>
        </p:txBody>
      </p:sp>
      <p:pic>
        <p:nvPicPr>
          <p:cNvPr id="4" name="İçerik Yer Tutucusu 3"/>
          <p:cNvPicPr>
            <a:picLocks noGrp="1" noChangeAspect="1"/>
          </p:cNvPicPr>
          <p:nvPr>
            <p:ph idx="1"/>
          </p:nvPr>
        </p:nvPicPr>
        <p:blipFill rotWithShape="1">
          <a:blip r:embed="rId2"/>
          <a:srcRect l="12414" t="9152" b="7101"/>
          <a:stretch/>
        </p:blipFill>
        <p:spPr>
          <a:xfrm>
            <a:off x="4975668" y="2068001"/>
            <a:ext cx="6043712" cy="3250619"/>
          </a:xfrm>
          <a:prstGeom prst="rect">
            <a:avLst/>
          </a:prstGeom>
          <a:ln>
            <a:solidFill>
              <a:srgbClr val="FF0000"/>
            </a:solidFill>
          </a:ln>
        </p:spPr>
      </p:pic>
      <p:sp>
        <p:nvSpPr>
          <p:cNvPr id="5" name="Metin kutusu 4"/>
          <p:cNvSpPr txBox="1"/>
          <p:nvPr/>
        </p:nvSpPr>
        <p:spPr>
          <a:xfrm>
            <a:off x="1098958" y="2155971"/>
            <a:ext cx="3280095" cy="3139321"/>
          </a:xfrm>
          <a:prstGeom prst="rect">
            <a:avLst/>
          </a:prstGeom>
          <a:noFill/>
        </p:spPr>
        <p:txBody>
          <a:bodyPr wrap="square" rtlCol="0">
            <a:spAutoFit/>
          </a:bodyPr>
          <a:lstStyle/>
          <a:p>
            <a:r>
              <a:rPr lang="tr-TR" dirty="0" smtClean="0"/>
              <a:t>Bolu Gençlik ve Spor İl Müdürlüğü web sitesinden </a:t>
            </a:r>
          </a:p>
          <a:p>
            <a:endParaRPr lang="tr-TR" dirty="0"/>
          </a:p>
          <a:p>
            <a:r>
              <a:rPr lang="tr-TR" dirty="0" smtClean="0">
                <a:solidFill>
                  <a:srgbClr val="FF0000"/>
                </a:solidFill>
              </a:rPr>
              <a:t>     Kurumsal</a:t>
            </a:r>
          </a:p>
          <a:p>
            <a:endParaRPr lang="tr-TR" dirty="0"/>
          </a:p>
          <a:p>
            <a:endParaRPr lang="tr-TR" dirty="0" smtClean="0"/>
          </a:p>
          <a:p>
            <a:r>
              <a:rPr lang="tr-TR" dirty="0" smtClean="0">
                <a:solidFill>
                  <a:srgbClr val="FF0000"/>
                </a:solidFill>
              </a:rPr>
              <a:t> Kulüp İşlemleri</a:t>
            </a:r>
          </a:p>
          <a:p>
            <a:endParaRPr lang="tr-TR" dirty="0"/>
          </a:p>
          <a:p>
            <a:endParaRPr lang="tr-TR" dirty="0" smtClean="0"/>
          </a:p>
          <a:p>
            <a:r>
              <a:rPr lang="tr-TR" dirty="0" smtClean="0"/>
              <a:t>Kısmından istenilen belgelere ulaşılabilir.</a:t>
            </a:r>
          </a:p>
        </p:txBody>
      </p:sp>
      <p:sp>
        <p:nvSpPr>
          <p:cNvPr id="6" name="Aşağı Ok 5"/>
          <p:cNvSpPr/>
          <p:nvPr/>
        </p:nvSpPr>
        <p:spPr>
          <a:xfrm>
            <a:off x="1865301" y="3349857"/>
            <a:ext cx="272716" cy="481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7" name="Slayt Numarası Yer Tutucusu 6"/>
          <p:cNvSpPr>
            <a:spLocks noGrp="1"/>
          </p:cNvSpPr>
          <p:nvPr>
            <p:ph type="sldNum" sz="quarter" idx="12"/>
          </p:nvPr>
        </p:nvSpPr>
        <p:spPr/>
        <p:txBody>
          <a:bodyPr/>
          <a:lstStyle/>
          <a:p>
            <a:fld id="{AF1FC945-2A58-4545-8EB3-9A432F80D18D}" type="slidenum">
              <a:rPr lang="tr-TR" smtClean="0"/>
              <a:t>12</a:t>
            </a:fld>
            <a:endParaRPr lang="tr-TR"/>
          </a:p>
        </p:txBody>
      </p:sp>
    </p:spTree>
    <p:extLst>
      <p:ext uri="{BB962C8B-B14F-4D97-AF65-F5344CB8AC3E}">
        <p14:creationId xmlns:p14="http://schemas.microsoft.com/office/powerpoint/2010/main" val="189428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normAutofit/>
          </a:bodyPr>
          <a:lstStyle/>
          <a:p>
            <a:r>
              <a:rPr lang="tr-TR" b="1" dirty="0" smtClean="0"/>
              <a:t>1.Dilekçe Örneği</a:t>
            </a:r>
            <a:endParaRPr lang="tr-TR" b="1" dirty="0"/>
          </a:p>
        </p:txBody>
      </p:sp>
      <p:sp>
        <p:nvSpPr>
          <p:cNvPr id="5" name="Metin kutusu 4"/>
          <p:cNvSpPr txBox="1"/>
          <p:nvPr/>
        </p:nvSpPr>
        <p:spPr>
          <a:xfrm>
            <a:off x="677334" y="1635853"/>
            <a:ext cx="3389152" cy="1938992"/>
          </a:xfrm>
          <a:prstGeom prst="rect">
            <a:avLst/>
          </a:prstGeom>
          <a:noFill/>
        </p:spPr>
        <p:txBody>
          <a:bodyPr wrap="square" rtlCol="0">
            <a:spAutoFit/>
          </a:bodyPr>
          <a:lstStyle/>
          <a:p>
            <a:pPr marL="285750" lvl="0" indent="-285750">
              <a:buFont typeface="Arial" panose="020B0604020202020204" pitchFamily="34" charset="0"/>
              <a:buChar char="•"/>
            </a:pPr>
            <a:r>
              <a:rPr lang="tr-TR" sz="2000" dirty="0" smtClean="0"/>
              <a:t>Yönetim </a:t>
            </a:r>
            <a:r>
              <a:rPr lang="tr-TR" sz="2000" dirty="0"/>
              <a:t>Kurulu Başkanı tarafından </a:t>
            </a:r>
            <a:r>
              <a:rPr lang="tr-TR" sz="2000" dirty="0" smtClean="0"/>
              <a:t>imzalanır.</a:t>
            </a:r>
          </a:p>
          <a:p>
            <a:pPr marL="285750" lvl="0" indent="-285750">
              <a:buFont typeface="Arial" panose="020B0604020202020204" pitchFamily="34" charset="0"/>
              <a:buChar char="•"/>
            </a:pPr>
            <a:endParaRPr lang="tr-TR" sz="2000" dirty="0"/>
          </a:p>
          <a:p>
            <a:pPr marL="285750" lvl="0" indent="-285750">
              <a:buFont typeface="Arial" panose="020B0604020202020204" pitchFamily="34" charset="0"/>
              <a:buChar char="•"/>
            </a:pPr>
            <a:r>
              <a:rPr lang="tr-TR" sz="2000" dirty="0" smtClean="0"/>
              <a:t>Gençlik ve Spor İl Müdürlüğü sayfasında örneği mevcuttur.</a:t>
            </a:r>
            <a:endParaRPr lang="tr-TR" sz="2000" dirty="0"/>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13</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513183432"/>
              </p:ext>
            </p:extLst>
          </p:nvPr>
        </p:nvGraphicFramePr>
        <p:xfrm>
          <a:off x="4858314" y="609600"/>
          <a:ext cx="3568700" cy="5418137"/>
        </p:xfrm>
        <a:graphic>
          <a:graphicData uri="http://schemas.openxmlformats.org/presentationml/2006/ole">
            <mc:AlternateContent xmlns:mc="http://schemas.openxmlformats.org/markup-compatibility/2006">
              <mc:Choice xmlns:v="urn:schemas-microsoft-com:vml" Requires="v">
                <p:oleObj spid="_x0000_s1154" name="Belge" r:id="rId3" imgW="5746651" imgH="8723572" progId="Word.Document.12">
                  <p:embed/>
                </p:oleObj>
              </mc:Choice>
              <mc:Fallback>
                <p:oleObj name="Belge" r:id="rId3" imgW="5746651" imgH="8723572" progId="Word.Document.12">
                  <p:embed/>
                  <p:pic>
                    <p:nvPicPr>
                      <p:cNvPr id="0" name=""/>
                      <p:cNvPicPr/>
                      <p:nvPr/>
                    </p:nvPicPr>
                    <p:blipFill>
                      <a:blip r:embed="rId4"/>
                      <a:stretch>
                        <a:fillRect/>
                      </a:stretch>
                    </p:blipFill>
                    <p:spPr>
                      <a:xfrm>
                        <a:off x="4858314" y="609600"/>
                        <a:ext cx="3568700" cy="5418137"/>
                      </a:xfrm>
                      <a:prstGeom prst="rect">
                        <a:avLst/>
                      </a:prstGeom>
                    </p:spPr>
                  </p:pic>
                </p:oleObj>
              </mc:Fallback>
            </mc:AlternateContent>
          </a:graphicData>
        </a:graphic>
      </p:graphicFrame>
    </p:spTree>
    <p:extLst>
      <p:ext uri="{BB962C8B-B14F-4D97-AF65-F5344CB8AC3E}">
        <p14:creationId xmlns:p14="http://schemas.microsoft.com/office/powerpoint/2010/main" val="38928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2.Karar Defteri Fotokopisi</a:t>
            </a:r>
            <a:endParaRPr lang="tr-TR" b="1" dirty="0"/>
          </a:p>
        </p:txBody>
      </p:sp>
      <p:sp>
        <p:nvSpPr>
          <p:cNvPr id="3" name="İçerik Yer Tutucusu 2"/>
          <p:cNvSpPr>
            <a:spLocks noGrp="1"/>
          </p:cNvSpPr>
          <p:nvPr>
            <p:ph idx="1"/>
          </p:nvPr>
        </p:nvSpPr>
        <p:spPr>
          <a:xfrm>
            <a:off x="677334" y="1507959"/>
            <a:ext cx="5514919" cy="2988540"/>
          </a:xfrm>
        </p:spPr>
        <p:txBody>
          <a:bodyPr>
            <a:normAutofit/>
          </a:bodyPr>
          <a:lstStyle/>
          <a:p>
            <a:r>
              <a:rPr lang="tr-TR" dirty="0" smtClean="0"/>
              <a:t>Yönetim Kurulu Olağan/Olağanüstü Genel Kurul Toplantısı için karar alacak.</a:t>
            </a:r>
          </a:p>
          <a:p>
            <a:r>
              <a:rPr lang="tr-TR" dirty="0" smtClean="0"/>
              <a:t>Bu kararı Genel Kurul Toplantısından </a:t>
            </a:r>
            <a:r>
              <a:rPr lang="tr-TR" dirty="0" smtClean="0">
                <a:solidFill>
                  <a:srgbClr val="FF0000"/>
                </a:solidFill>
              </a:rPr>
              <a:t>en az 15 gün önce</a:t>
            </a:r>
            <a:r>
              <a:rPr lang="tr-TR" dirty="0" smtClean="0"/>
              <a:t> almak olmak zorundadır.</a:t>
            </a:r>
          </a:p>
          <a:p>
            <a:r>
              <a:rPr lang="tr-TR" dirty="0" smtClean="0"/>
              <a:t>Toplantının gündem maddelerinde de </a:t>
            </a:r>
            <a:r>
              <a:rPr lang="tr-TR" u="sng" dirty="0" smtClean="0">
                <a:solidFill>
                  <a:srgbClr val="FF0000"/>
                </a:solidFill>
              </a:rPr>
              <a:t>İsim ve Tüzük Değişikliği</a:t>
            </a:r>
            <a:r>
              <a:rPr lang="tr-TR" dirty="0" smtClean="0"/>
              <a:t> yazılması gereklidir.</a:t>
            </a:r>
          </a:p>
          <a:p>
            <a:r>
              <a:rPr lang="tr-TR" dirty="0"/>
              <a:t>Bu karar Karar Defterine yazılması gereklidir.</a:t>
            </a:r>
          </a:p>
          <a:p>
            <a:endParaRPr lang="tr-TR"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14</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468252590"/>
              </p:ext>
            </p:extLst>
          </p:nvPr>
        </p:nvGraphicFramePr>
        <p:xfrm>
          <a:off x="6571207" y="609600"/>
          <a:ext cx="3829050" cy="5418137"/>
        </p:xfrm>
        <a:graphic>
          <a:graphicData uri="http://schemas.openxmlformats.org/presentationml/2006/ole">
            <mc:AlternateContent xmlns:mc="http://schemas.openxmlformats.org/markup-compatibility/2006">
              <mc:Choice xmlns:v="urn:schemas-microsoft-com:vml" Requires="v">
                <p:oleObj spid="_x0000_s6229" name="Acrobat Document" r:id="rId3" imgW="5667375" imgH="8019903" progId="Acrobat.Document.DC">
                  <p:embed/>
                </p:oleObj>
              </mc:Choice>
              <mc:Fallback>
                <p:oleObj name="Acrobat Document" r:id="rId3" imgW="5667375" imgH="8019903" progId="Acrobat.Document.DC">
                  <p:embed/>
                  <p:pic>
                    <p:nvPicPr>
                      <p:cNvPr id="0" name=""/>
                      <p:cNvPicPr/>
                      <p:nvPr/>
                    </p:nvPicPr>
                    <p:blipFill>
                      <a:blip r:embed="rId4"/>
                      <a:stretch>
                        <a:fillRect/>
                      </a:stretch>
                    </p:blipFill>
                    <p:spPr>
                      <a:xfrm>
                        <a:off x="6571207" y="609600"/>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413899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Genel Kurul Toplantı Yeter Sayısı</a:t>
            </a:r>
            <a:endParaRPr lang="tr-TR" b="1" dirty="0"/>
          </a:p>
        </p:txBody>
      </p:sp>
      <p:sp>
        <p:nvSpPr>
          <p:cNvPr id="3" name="İçerik Yer Tutucusu 2"/>
          <p:cNvSpPr>
            <a:spLocks noGrp="1"/>
          </p:cNvSpPr>
          <p:nvPr>
            <p:ph idx="1"/>
          </p:nvPr>
        </p:nvSpPr>
        <p:spPr>
          <a:xfrm>
            <a:off x="677334" y="2160590"/>
            <a:ext cx="8596668" cy="2812464"/>
          </a:xfrm>
        </p:spPr>
        <p:txBody>
          <a:bodyPr>
            <a:normAutofit/>
          </a:bodyPr>
          <a:lstStyle/>
          <a:p>
            <a:r>
              <a:rPr lang="tr-TR" dirty="0" smtClean="0"/>
              <a:t>Tüzük </a:t>
            </a:r>
            <a:r>
              <a:rPr lang="tr-TR" dirty="0"/>
              <a:t>değişikliği ve fesih hallerinde üyelerin </a:t>
            </a:r>
            <a:r>
              <a:rPr lang="tr-TR" u="sng" dirty="0">
                <a:solidFill>
                  <a:srgbClr val="FF0000"/>
                </a:solidFill>
              </a:rPr>
              <a:t>üçte ikisinin (2/3) </a:t>
            </a:r>
            <a:r>
              <a:rPr lang="tr-TR" dirty="0"/>
              <a:t>katılmasıyla toplanır. </a:t>
            </a:r>
          </a:p>
          <a:p>
            <a:r>
              <a:rPr lang="tr-TR" dirty="0"/>
              <a:t>1.Toplantıda üyelerin üçte ikisi (2/3) toplanamazsa Yönetim kurulunca 2.Toplantının yer, gün ve saati belirtilen tutanak tutulur. </a:t>
            </a:r>
          </a:p>
          <a:p>
            <a:r>
              <a:rPr lang="tr-TR" dirty="0">
                <a:solidFill>
                  <a:srgbClr val="FF0000"/>
                </a:solidFill>
              </a:rPr>
              <a:t>Not: </a:t>
            </a:r>
            <a:r>
              <a:rPr lang="tr-TR" dirty="0"/>
              <a:t>1. Ve 2. Toplantı arasındaki süre 7 günden az 60 günden fazla olamaz. </a:t>
            </a:r>
          </a:p>
          <a:p>
            <a:r>
              <a:rPr lang="tr-TR" dirty="0"/>
              <a:t>1.Toplantıda çoğunluğun sağlanamaması sebebiyle toplantının ertelenmesi durumunda 2.Toplantıda çoğunluk aranmaz. Ancak </a:t>
            </a:r>
            <a:r>
              <a:rPr lang="tr-TR" u="sng" dirty="0">
                <a:solidFill>
                  <a:srgbClr val="FF0000"/>
                </a:solidFill>
              </a:rPr>
              <a:t>bu toplantıya katılan üye sayısı, yönetim ve denetim kurulları üye tam sayısının iki katından az olamaz.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15</a:t>
            </a:fld>
            <a:endParaRPr lang="tr-TR"/>
          </a:p>
        </p:txBody>
      </p:sp>
    </p:spTree>
    <p:extLst>
      <p:ext uri="{BB962C8B-B14F-4D97-AF65-F5344CB8AC3E}">
        <p14:creationId xmlns:p14="http://schemas.microsoft.com/office/powerpoint/2010/main" val="3570450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Genel Kurulda Karar Alma</a:t>
            </a:r>
            <a:endParaRPr lang="tr-TR" b="1" dirty="0"/>
          </a:p>
        </p:txBody>
      </p:sp>
      <p:sp>
        <p:nvSpPr>
          <p:cNvPr id="3" name="İçerik Yer Tutucusu 2"/>
          <p:cNvSpPr>
            <a:spLocks noGrp="1"/>
          </p:cNvSpPr>
          <p:nvPr>
            <p:ph idx="1"/>
          </p:nvPr>
        </p:nvSpPr>
        <p:spPr>
          <a:xfrm>
            <a:off x="677334" y="2160589"/>
            <a:ext cx="8596668" cy="3678737"/>
          </a:xfrm>
        </p:spPr>
        <p:txBody>
          <a:bodyPr/>
          <a:lstStyle/>
          <a:p>
            <a:r>
              <a:rPr lang="tr-TR" dirty="0" smtClean="0"/>
              <a:t>Tüzük </a:t>
            </a:r>
            <a:r>
              <a:rPr lang="tr-TR" dirty="0"/>
              <a:t>değişikliği ve fesih hallerinde karar toplantıya katılan üyelerin </a:t>
            </a:r>
            <a:r>
              <a:rPr lang="tr-TR" u="sng" dirty="0">
                <a:solidFill>
                  <a:srgbClr val="FF0000"/>
                </a:solidFill>
              </a:rPr>
              <a:t>üçte ikisinin (2/3) oyu ile alınır. </a:t>
            </a:r>
          </a:p>
          <a:p>
            <a:r>
              <a:rPr lang="tr-TR" dirty="0"/>
              <a:t>Toplantıda görüşülen konular ve alınan kararlar bir tutanağa yazılır ve divan heyeti tarafından imzalanır. </a:t>
            </a:r>
          </a:p>
          <a:p>
            <a:r>
              <a:rPr lang="tr-TR" dirty="0"/>
              <a:t>Toplantının sonunda tutanak ve diğer belgeler yönetim kurulu başkanına teslim edilir.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16</a:t>
            </a:fld>
            <a:endParaRPr lang="tr-TR"/>
          </a:p>
        </p:txBody>
      </p:sp>
    </p:spTree>
    <p:extLst>
      <p:ext uri="{BB962C8B-B14F-4D97-AF65-F5344CB8AC3E}">
        <p14:creationId xmlns:p14="http://schemas.microsoft.com/office/powerpoint/2010/main" val="389155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3.Hazirun Listesi</a:t>
            </a:r>
            <a:endParaRPr lang="tr-TR" b="1" dirty="0"/>
          </a:p>
        </p:txBody>
      </p:sp>
      <p:sp>
        <p:nvSpPr>
          <p:cNvPr id="3" name="İçerik Yer Tutucusu 2"/>
          <p:cNvSpPr>
            <a:spLocks noGrp="1"/>
          </p:cNvSpPr>
          <p:nvPr>
            <p:ph idx="1"/>
          </p:nvPr>
        </p:nvSpPr>
        <p:spPr>
          <a:xfrm>
            <a:off x="677334" y="1507959"/>
            <a:ext cx="4171503" cy="1168129"/>
          </a:xfrm>
        </p:spPr>
        <p:txBody>
          <a:bodyPr/>
          <a:lstStyle/>
          <a:p>
            <a:r>
              <a:rPr lang="tr-TR" dirty="0" smtClean="0"/>
              <a:t>Genel Kurul toplantısına katılan kişilerin bilgileri yazılıp imza attırılacak.</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109721817"/>
              </p:ext>
            </p:extLst>
          </p:nvPr>
        </p:nvGraphicFramePr>
        <p:xfrm>
          <a:off x="5276396" y="505932"/>
          <a:ext cx="4305300" cy="5418138"/>
        </p:xfrm>
        <a:graphic>
          <a:graphicData uri="http://schemas.openxmlformats.org/presentationml/2006/ole">
            <mc:AlternateContent xmlns:mc="http://schemas.openxmlformats.org/markup-compatibility/2006">
              <mc:Choice xmlns:v="urn:schemas-microsoft-com:vml" Requires="v">
                <p:oleObj spid="_x0000_s7247" name="Document" r:id="rId3" imgW="6392709" imgH="8044345" progId="Word.Document.8">
                  <p:embed/>
                </p:oleObj>
              </mc:Choice>
              <mc:Fallback>
                <p:oleObj name="Document" r:id="rId3" imgW="6392709" imgH="8044345" progId="Word.Document.8">
                  <p:embed/>
                  <p:pic>
                    <p:nvPicPr>
                      <p:cNvPr id="0" name=""/>
                      <p:cNvPicPr/>
                      <p:nvPr/>
                    </p:nvPicPr>
                    <p:blipFill>
                      <a:blip r:embed="rId4"/>
                      <a:stretch>
                        <a:fillRect/>
                      </a:stretch>
                    </p:blipFill>
                    <p:spPr>
                      <a:xfrm>
                        <a:off x="5276396" y="505932"/>
                        <a:ext cx="4305300" cy="5418138"/>
                      </a:xfrm>
                      <a:prstGeom prst="rect">
                        <a:avLst/>
                      </a:prstGeom>
                    </p:spPr>
                  </p:pic>
                </p:oleObj>
              </mc:Fallback>
            </mc:AlternateContent>
          </a:graphicData>
        </a:graphic>
      </p:graphicFrame>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17</a:t>
            </a:fld>
            <a:endParaRPr lang="tr-TR"/>
          </a:p>
        </p:txBody>
      </p:sp>
    </p:spTree>
    <p:extLst>
      <p:ext uri="{BB962C8B-B14F-4D97-AF65-F5344CB8AC3E}">
        <p14:creationId xmlns:p14="http://schemas.microsoft.com/office/powerpoint/2010/main" val="265272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4.Genel Kurul Divan Tutanağı</a:t>
            </a:r>
            <a:endParaRPr lang="tr-TR" b="1" dirty="0"/>
          </a:p>
        </p:txBody>
      </p:sp>
      <p:sp>
        <p:nvSpPr>
          <p:cNvPr id="3" name="İçerik Yer Tutucusu 2"/>
          <p:cNvSpPr>
            <a:spLocks noGrp="1"/>
          </p:cNvSpPr>
          <p:nvPr>
            <p:ph idx="1"/>
          </p:nvPr>
        </p:nvSpPr>
        <p:spPr>
          <a:xfrm>
            <a:off x="677334" y="1507959"/>
            <a:ext cx="2757459" cy="2980151"/>
          </a:xfrm>
        </p:spPr>
        <p:txBody>
          <a:bodyPr>
            <a:normAutofit/>
          </a:bodyPr>
          <a:lstStyle/>
          <a:p>
            <a:r>
              <a:rPr lang="tr-TR" dirty="0" smtClean="0">
                <a:solidFill>
                  <a:srgbClr val="FF0000"/>
                </a:solidFill>
              </a:rPr>
              <a:t>Tüzük ve İsim Değişikliği</a:t>
            </a:r>
            <a:r>
              <a:rPr lang="tr-TR" dirty="0" smtClean="0"/>
              <a:t> kararı yazılmış olması gerekir.</a:t>
            </a:r>
          </a:p>
          <a:p>
            <a:r>
              <a:rPr lang="tr-TR" dirty="0" smtClean="0"/>
              <a:t>Karar </a:t>
            </a:r>
            <a:r>
              <a:rPr lang="tr-TR" u="sng" dirty="0" smtClean="0">
                <a:solidFill>
                  <a:srgbClr val="FF0000"/>
                </a:solidFill>
              </a:rPr>
              <a:t>oy birliği </a:t>
            </a:r>
            <a:r>
              <a:rPr lang="tr-TR" dirty="0" smtClean="0"/>
              <a:t>veya toplantıya </a:t>
            </a:r>
            <a:r>
              <a:rPr lang="tr-TR" dirty="0"/>
              <a:t>katılan üyelerin </a:t>
            </a:r>
            <a:r>
              <a:rPr lang="tr-TR" u="sng" dirty="0">
                <a:solidFill>
                  <a:srgbClr val="FF0000"/>
                </a:solidFill>
              </a:rPr>
              <a:t>üçte ikisinin (2/3) oyu ile alınır. </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18</a:t>
            </a:fld>
            <a:endParaRPr lang="tr-TR"/>
          </a:p>
        </p:txBody>
      </p:sp>
      <p:graphicFrame>
        <p:nvGraphicFramePr>
          <p:cNvPr id="7" name="Nesne 6"/>
          <p:cNvGraphicFramePr>
            <a:graphicFrameLocks noChangeAspect="1"/>
          </p:cNvGraphicFramePr>
          <p:nvPr>
            <p:extLst>
              <p:ext uri="{D42A27DB-BD31-4B8C-83A1-F6EECF244321}">
                <p14:modId xmlns:p14="http://schemas.microsoft.com/office/powerpoint/2010/main" val="3530612053"/>
              </p:ext>
            </p:extLst>
          </p:nvPr>
        </p:nvGraphicFramePr>
        <p:xfrm>
          <a:off x="7212143" y="609600"/>
          <a:ext cx="3913188" cy="5418138"/>
        </p:xfrm>
        <a:graphic>
          <a:graphicData uri="http://schemas.openxmlformats.org/presentationml/2006/ole">
            <mc:AlternateContent xmlns:mc="http://schemas.openxmlformats.org/markup-compatibility/2006">
              <mc:Choice xmlns:v="urn:schemas-microsoft-com:vml" Requires="v">
                <p:oleObj spid="_x0000_s8319" name="Belge" r:id="rId3" imgW="5746651" imgH="7956656" progId="Word.Document.12">
                  <p:embed/>
                </p:oleObj>
              </mc:Choice>
              <mc:Fallback>
                <p:oleObj name="Belge" r:id="rId3" imgW="5746651" imgH="7956656" progId="Word.Document.12">
                  <p:embed/>
                  <p:pic>
                    <p:nvPicPr>
                      <p:cNvPr id="0" name=""/>
                      <p:cNvPicPr/>
                      <p:nvPr/>
                    </p:nvPicPr>
                    <p:blipFill>
                      <a:blip r:embed="rId4"/>
                      <a:stretch>
                        <a:fillRect/>
                      </a:stretch>
                    </p:blipFill>
                    <p:spPr>
                      <a:xfrm>
                        <a:off x="7212143" y="609600"/>
                        <a:ext cx="3913188" cy="5418138"/>
                      </a:xfrm>
                      <a:prstGeom prst="rect">
                        <a:avLst/>
                      </a:prstGeom>
                    </p:spPr>
                  </p:pic>
                </p:oleObj>
              </mc:Fallback>
            </mc:AlternateContent>
          </a:graphicData>
        </a:graphic>
      </p:graphicFrame>
    </p:spTree>
    <p:extLst>
      <p:ext uri="{BB962C8B-B14F-4D97-AF65-F5344CB8AC3E}">
        <p14:creationId xmlns:p14="http://schemas.microsoft.com/office/powerpoint/2010/main" val="140502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a:t>
            </a:r>
            <a:r>
              <a:rPr lang="tr-TR" b="1" dirty="0" smtClean="0"/>
              <a:t>.Genel Kurul Sonuç Bildirim Formu (Ek-2)</a:t>
            </a:r>
            <a:br>
              <a:rPr lang="tr-TR" b="1" dirty="0" smtClean="0"/>
            </a:br>
            <a:endParaRPr lang="tr-TR" b="1" dirty="0"/>
          </a:p>
        </p:txBody>
      </p:sp>
      <p:sp>
        <p:nvSpPr>
          <p:cNvPr id="3" name="İçerik Yer Tutucusu 2"/>
          <p:cNvSpPr>
            <a:spLocks noGrp="1"/>
          </p:cNvSpPr>
          <p:nvPr>
            <p:ph idx="1"/>
          </p:nvPr>
        </p:nvSpPr>
        <p:spPr>
          <a:xfrm>
            <a:off x="677334" y="1507960"/>
            <a:ext cx="2757459" cy="2670934"/>
          </a:xfrm>
        </p:spPr>
        <p:txBody>
          <a:bodyPr>
            <a:normAutofit lnSpcReduction="10000"/>
          </a:bodyPr>
          <a:lstStyle/>
          <a:p>
            <a:r>
              <a:rPr lang="tr-TR" dirty="0" smtClean="0"/>
              <a:t>Gerekli bilgiler doldurulur.</a:t>
            </a:r>
          </a:p>
          <a:p>
            <a:r>
              <a:rPr lang="tr-TR" dirty="0" smtClean="0"/>
              <a:t>Genel kurul seçimli yapıldıysa Yönetim ve Denetim kuruluna seçilen asil ve yedek üyeler Genel Kurul Sonuç Bildirim Formuna yazılmalıdır.</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3889377706"/>
              </p:ext>
            </p:extLst>
          </p:nvPr>
        </p:nvGraphicFramePr>
        <p:xfrm>
          <a:off x="4389214" y="1507960"/>
          <a:ext cx="7062150" cy="4990474"/>
        </p:xfrm>
        <a:graphic>
          <a:graphicData uri="http://schemas.openxmlformats.org/presentationml/2006/ole">
            <mc:AlternateContent xmlns:mc="http://schemas.openxmlformats.org/markup-compatibility/2006">
              <mc:Choice xmlns:v="urn:schemas-microsoft-com:vml" Requires="v">
                <p:oleObj spid="_x0000_s9293" name="Acrobat Document" r:id="rId3" imgW="8020050" imgH="5667346" progId="Acrobat.Document.DC">
                  <p:embed/>
                </p:oleObj>
              </mc:Choice>
              <mc:Fallback>
                <p:oleObj name="Acrobat Document" r:id="rId3" imgW="8020050" imgH="5667346" progId="Acrobat.Document.DC">
                  <p:embed/>
                  <p:pic>
                    <p:nvPicPr>
                      <p:cNvPr id="0" name=""/>
                      <p:cNvPicPr/>
                      <p:nvPr/>
                    </p:nvPicPr>
                    <p:blipFill>
                      <a:blip r:embed="rId4"/>
                      <a:stretch>
                        <a:fillRect/>
                      </a:stretch>
                    </p:blipFill>
                    <p:spPr>
                      <a:xfrm>
                        <a:off x="4389214" y="1507960"/>
                        <a:ext cx="7062150" cy="4990474"/>
                      </a:xfrm>
                      <a:prstGeom prst="rect">
                        <a:avLst/>
                      </a:prstGeom>
                    </p:spPr>
                  </p:pic>
                </p:oleObj>
              </mc:Fallback>
            </mc:AlternateContent>
          </a:graphicData>
        </a:graphic>
      </p:graphicFrame>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6" name="Slayt Numarası Yer Tutucusu 5"/>
          <p:cNvSpPr>
            <a:spLocks noGrp="1"/>
          </p:cNvSpPr>
          <p:nvPr>
            <p:ph type="sldNum" sz="quarter" idx="12"/>
          </p:nvPr>
        </p:nvSpPr>
        <p:spPr/>
        <p:txBody>
          <a:bodyPr/>
          <a:lstStyle/>
          <a:p>
            <a:fld id="{AF1FC945-2A58-4545-8EB3-9A432F80D18D}" type="slidenum">
              <a:rPr lang="tr-TR" smtClean="0"/>
              <a:t>19</a:t>
            </a:fld>
            <a:endParaRPr lang="tr-TR"/>
          </a:p>
        </p:txBody>
      </p:sp>
    </p:spTree>
    <p:extLst>
      <p:ext uri="{BB962C8B-B14F-4D97-AF65-F5344CB8AC3E}">
        <p14:creationId xmlns:p14="http://schemas.microsoft.com/office/powerpoint/2010/main" val="410433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28611" y="2454444"/>
            <a:ext cx="5504107" cy="2791324"/>
          </a:xfrm>
        </p:spPr>
        <p:txBody>
          <a:bodyPr>
            <a:normAutofit/>
          </a:bodyPr>
          <a:lstStyle/>
          <a:p>
            <a:r>
              <a:rPr lang="tr-TR" sz="2400" dirty="0" smtClean="0">
                <a:latin typeface="+mj-lt"/>
                <a:ea typeface="Times New Roman" panose="02020603050405020304" pitchFamily="18" charset="0"/>
                <a:cs typeface="Times New Roman" panose="02020603050405020304" pitchFamily="18" charset="0"/>
              </a:rPr>
              <a:t>7405 sayılı Spor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ulüpleri ve Spor </a:t>
            </a:r>
            <a:r>
              <a:rPr lang="tr-TR" sz="2400" dirty="0">
                <a:latin typeface="+mj-lt"/>
                <a:ea typeface="Times New Roman" panose="02020603050405020304" pitchFamily="18" charset="0"/>
                <a:cs typeface="Times New Roman" panose="02020603050405020304" pitchFamily="18" charset="0"/>
              </a:rPr>
              <a:t>F</a:t>
            </a:r>
            <a:r>
              <a:rPr lang="tr-TR" sz="2400" dirty="0" smtClean="0">
                <a:latin typeface="+mj-lt"/>
                <a:ea typeface="Times New Roman" panose="02020603050405020304" pitchFamily="18" charset="0"/>
                <a:cs typeface="Times New Roman" panose="02020603050405020304" pitchFamily="18" charset="0"/>
              </a:rPr>
              <a:t>ederasyonları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anunu 26.04.2022 tarihli ve 31821 sayılı Resmi </a:t>
            </a:r>
            <a:r>
              <a:rPr lang="tr-TR" sz="2400" dirty="0">
                <a:latin typeface="+mj-lt"/>
                <a:ea typeface="Times New Roman" panose="02020603050405020304" pitchFamily="18" charset="0"/>
                <a:cs typeface="Times New Roman" panose="02020603050405020304" pitchFamily="18" charset="0"/>
              </a:rPr>
              <a:t>G</a:t>
            </a:r>
            <a:r>
              <a:rPr lang="tr-TR" sz="2400" dirty="0" smtClean="0">
                <a:latin typeface="+mj-lt"/>
                <a:ea typeface="Times New Roman" panose="02020603050405020304" pitchFamily="18" charset="0"/>
                <a:cs typeface="Times New Roman" panose="02020603050405020304" pitchFamily="18" charset="0"/>
              </a:rPr>
              <a:t>azetede yayımlanarak yürürlüğe girmiştir.</a:t>
            </a:r>
          </a:p>
          <a:p>
            <a:endParaRPr lang="tr-TR" dirty="0"/>
          </a:p>
        </p:txBody>
      </p:sp>
      <p:pic>
        <p:nvPicPr>
          <p:cNvPr id="5" name="Resim 4"/>
          <p:cNvPicPr>
            <a:picLocks noChangeAspect="1"/>
          </p:cNvPicPr>
          <p:nvPr/>
        </p:nvPicPr>
        <p:blipFill>
          <a:blip r:embed="rId2">
            <a:duotone>
              <a:schemeClr val="bg2">
                <a:shade val="45000"/>
                <a:satMod val="135000"/>
              </a:schemeClr>
              <a:prstClr val="white"/>
            </a:duotone>
          </a:blip>
          <a:stretch>
            <a:fillRect/>
          </a:stretch>
        </p:blipFill>
        <p:spPr>
          <a:xfrm>
            <a:off x="0" y="-12255"/>
            <a:ext cx="3328611" cy="6870256"/>
          </a:xfrm>
          <a:prstGeom prst="rect">
            <a:avLst/>
          </a:prstGeom>
        </p:spPr>
      </p:pic>
      <p:sp>
        <p:nvSpPr>
          <p:cNvPr id="7" name="Unvan 4"/>
          <p:cNvSpPr txBox="1">
            <a:spLocks noGrp="1"/>
          </p:cNvSpPr>
          <p:nvPr>
            <p:ph type="title"/>
          </p:nvPr>
        </p:nvSpPr>
        <p:spPr>
          <a:xfrm>
            <a:off x="3328611" y="994623"/>
            <a:ext cx="5680570" cy="904863"/>
          </a:xfrm>
          <a:prstGeom prst="rect">
            <a:avLst/>
          </a:prstGeom>
          <a:noFill/>
        </p:spPr>
        <p:txBody>
          <a:bodyPr wrap="square" rtlCol="0">
            <a:spAutoFit/>
          </a:bodyPr>
          <a:lstStyle/>
          <a:p>
            <a:r>
              <a:rPr lang="tr-TR" sz="2640" b="1" dirty="0" smtClean="0"/>
              <a:t>SPOR </a:t>
            </a:r>
            <a:r>
              <a:rPr lang="tr-TR" sz="2640" b="1" dirty="0"/>
              <a:t>KULÜPLERİ VE SPOR FEDERASYONLARI </a:t>
            </a:r>
            <a:r>
              <a:rPr lang="tr-TR" sz="2640" b="1" dirty="0" smtClean="0"/>
              <a:t>KANUNU</a:t>
            </a:r>
            <a:endParaRPr lang="tr-TR" sz="2640" b="1" dirty="0"/>
          </a:p>
        </p:txBody>
      </p:sp>
      <p:sp>
        <p:nvSpPr>
          <p:cNvPr id="2" name="Slayt Numarası Yer Tutucusu 1"/>
          <p:cNvSpPr>
            <a:spLocks noGrp="1"/>
          </p:cNvSpPr>
          <p:nvPr>
            <p:ph type="sldNum" sz="quarter" idx="12"/>
          </p:nvPr>
        </p:nvSpPr>
        <p:spPr/>
        <p:txBody>
          <a:bodyPr/>
          <a:lstStyle/>
          <a:p>
            <a:fld id="{AF1FC945-2A58-4545-8EB3-9A432F80D18D}" type="slidenum">
              <a:rPr lang="tr-TR" smtClean="0"/>
              <a:t>2</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174602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20</a:t>
            </a:fld>
            <a:endParaRPr lang="tr-TR"/>
          </a:p>
        </p:txBody>
      </p:sp>
      <p:pic>
        <p:nvPicPr>
          <p:cNvPr id="6" name="Resim 5"/>
          <p:cNvPicPr>
            <a:picLocks noChangeAspect="1"/>
          </p:cNvPicPr>
          <p:nvPr/>
        </p:nvPicPr>
        <p:blipFill rotWithShape="1">
          <a:blip r:embed="rId2"/>
          <a:srcRect l="20672" t="18752" r="21641" b="44662"/>
          <a:stretch/>
        </p:blipFill>
        <p:spPr>
          <a:xfrm>
            <a:off x="677334" y="505016"/>
            <a:ext cx="7710984" cy="2750932"/>
          </a:xfrm>
          <a:prstGeom prst="rect">
            <a:avLst/>
          </a:prstGeom>
        </p:spPr>
      </p:pic>
      <p:sp>
        <p:nvSpPr>
          <p:cNvPr id="2" name="Metin kutusu 1"/>
          <p:cNvSpPr txBox="1"/>
          <p:nvPr/>
        </p:nvSpPr>
        <p:spPr>
          <a:xfrm>
            <a:off x="677334" y="4048490"/>
            <a:ext cx="7106573" cy="1200329"/>
          </a:xfrm>
          <a:prstGeom prst="rect">
            <a:avLst/>
          </a:prstGeom>
          <a:noFill/>
        </p:spPr>
        <p:txBody>
          <a:bodyPr wrap="square" rtlCol="0">
            <a:spAutoFit/>
          </a:bodyPr>
          <a:lstStyle/>
          <a:p>
            <a:r>
              <a:rPr lang="tr-TR" dirty="0" smtClean="0"/>
              <a:t>*Genel </a:t>
            </a:r>
            <a:r>
              <a:rPr lang="tr-TR" dirty="0"/>
              <a:t>kurul seçimli yapıldıysa Yönetim ve Denetim kuruluna seçilen asil ve yedek üyeler Genel Kurul Sonuç Bildirim Formuna yazılmalıdır.</a:t>
            </a:r>
          </a:p>
          <a:p>
            <a:endParaRPr lang="tr-TR" dirty="0"/>
          </a:p>
        </p:txBody>
      </p:sp>
      <p:sp>
        <p:nvSpPr>
          <p:cNvPr id="3" name="Sağ Ok 2"/>
          <p:cNvSpPr/>
          <p:nvPr/>
        </p:nvSpPr>
        <p:spPr>
          <a:xfrm rot="16655338">
            <a:off x="178973" y="2977176"/>
            <a:ext cx="1507656" cy="55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8086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normAutofit/>
          </a:bodyPr>
          <a:lstStyle/>
          <a:p>
            <a:r>
              <a:rPr lang="tr-TR" b="1" dirty="0"/>
              <a:t>6</a:t>
            </a:r>
            <a:r>
              <a:rPr lang="tr-TR" b="1" dirty="0" smtClean="0"/>
              <a:t>. Spor Kulübü Tüzüğü</a:t>
            </a:r>
            <a:endParaRPr lang="tr-TR" b="1" dirty="0"/>
          </a:p>
        </p:txBody>
      </p:sp>
      <p:sp>
        <p:nvSpPr>
          <p:cNvPr id="3" name="İçerik Yer Tutucusu 2"/>
          <p:cNvSpPr>
            <a:spLocks noGrp="1"/>
          </p:cNvSpPr>
          <p:nvPr>
            <p:ph idx="1"/>
          </p:nvPr>
        </p:nvSpPr>
        <p:spPr>
          <a:xfrm>
            <a:off x="677334" y="1283369"/>
            <a:ext cx="8596668" cy="3112462"/>
          </a:xfrm>
        </p:spPr>
        <p:txBody>
          <a:bodyPr>
            <a:normAutofit/>
          </a:bodyPr>
          <a:lstStyle/>
          <a:p>
            <a:r>
              <a:rPr lang="tr-TR" sz="2000" dirty="0"/>
              <a:t>İlgili yerler bilgisayar ortamında doldurulmalıdır.</a:t>
            </a:r>
          </a:p>
          <a:p>
            <a:pPr lvl="0"/>
            <a:r>
              <a:rPr lang="tr-TR" sz="2000" u="sng" dirty="0" smtClean="0">
                <a:solidFill>
                  <a:srgbClr val="FF0000"/>
                </a:solidFill>
              </a:rPr>
              <a:t>Tüzüğün </a:t>
            </a:r>
            <a:r>
              <a:rPr lang="tr-TR" sz="2000" u="sng" dirty="0">
                <a:solidFill>
                  <a:srgbClr val="FF0000"/>
                </a:solidFill>
              </a:rPr>
              <a:t>her sayfası </a:t>
            </a:r>
            <a:r>
              <a:rPr lang="tr-TR" sz="2000" u="sng" dirty="0" smtClean="0">
                <a:solidFill>
                  <a:srgbClr val="FF0000"/>
                </a:solidFill>
              </a:rPr>
              <a:t>yönetim kurulu </a:t>
            </a:r>
            <a:r>
              <a:rPr lang="tr-TR" sz="2000" u="sng" dirty="0">
                <a:solidFill>
                  <a:srgbClr val="FF0000"/>
                </a:solidFill>
              </a:rPr>
              <a:t>tarafından imzalanmış </a:t>
            </a:r>
            <a:r>
              <a:rPr lang="tr-TR" sz="2000" dirty="0" smtClean="0"/>
              <a:t>olmalı</a:t>
            </a:r>
          </a:p>
          <a:p>
            <a:pPr lvl="0"/>
            <a:r>
              <a:rPr lang="tr-TR" sz="2000" dirty="0" smtClean="0"/>
              <a:t>Ayrıca </a:t>
            </a:r>
            <a:r>
              <a:rPr lang="tr-TR" sz="2000" dirty="0"/>
              <a:t>son sayfası </a:t>
            </a:r>
            <a:r>
              <a:rPr lang="tr-TR" sz="2000" dirty="0" smtClean="0"/>
              <a:t>yönetim kurulu üyelerinin </a:t>
            </a:r>
            <a:r>
              <a:rPr lang="tr-TR" sz="2000" dirty="0"/>
              <a:t>isim ve imzaları olacak şekilde teslim edilmelidir.</a:t>
            </a:r>
          </a:p>
          <a:p>
            <a:r>
              <a:rPr lang="tr-TR" sz="2000" dirty="0" smtClean="0"/>
              <a:t>Ek olarak amblem/logo renkli basılı şekilde eklenmelidir.</a:t>
            </a:r>
          </a:p>
          <a:p>
            <a:r>
              <a:rPr lang="tr-TR" sz="2000" dirty="0" smtClean="0"/>
              <a:t>Amblem/Logo dijital (</a:t>
            </a:r>
            <a:r>
              <a:rPr lang="tr-TR" sz="2000" dirty="0" err="1" smtClean="0"/>
              <a:t>jpeg</a:t>
            </a:r>
            <a:r>
              <a:rPr lang="tr-TR" sz="2000" dirty="0" smtClean="0"/>
              <a:t>) bir şekilde de teslim edilmelidir.</a:t>
            </a:r>
          </a:p>
          <a:p>
            <a:r>
              <a:rPr lang="tr-TR" sz="2000" dirty="0" smtClean="0"/>
              <a:t>Örnek Tüzük Gençlik ve Spor İl Müdürlüğü sayfasında mevcuttur.</a:t>
            </a:r>
            <a:endParaRPr lang="tr-TR" sz="2000"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21</a:t>
            </a:fld>
            <a:endParaRPr lang="tr-TR"/>
          </a:p>
        </p:txBody>
      </p:sp>
    </p:spTree>
    <p:extLst>
      <p:ext uri="{BB962C8B-B14F-4D97-AF65-F5344CB8AC3E}">
        <p14:creationId xmlns:p14="http://schemas.microsoft.com/office/powerpoint/2010/main" val="1026712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Yönetim ve Denetim Kurulu</a:t>
            </a:r>
            <a:endParaRPr lang="tr-TR" b="1" dirty="0"/>
          </a:p>
        </p:txBody>
      </p:sp>
      <p:sp>
        <p:nvSpPr>
          <p:cNvPr id="3" name="İçerik Yer Tutucusu 2"/>
          <p:cNvSpPr>
            <a:spLocks noGrp="1"/>
          </p:cNvSpPr>
          <p:nvPr>
            <p:ph idx="1"/>
          </p:nvPr>
        </p:nvSpPr>
        <p:spPr/>
        <p:txBody>
          <a:bodyPr>
            <a:normAutofit/>
          </a:bodyPr>
          <a:lstStyle/>
          <a:p>
            <a:r>
              <a:rPr lang="tr-TR" sz="3200" dirty="0" smtClean="0"/>
              <a:t>Yönetim Kurulu </a:t>
            </a:r>
            <a:r>
              <a:rPr lang="tr-TR" sz="3200" dirty="0" smtClean="0">
                <a:solidFill>
                  <a:srgbClr val="FF0000"/>
                </a:solidFill>
              </a:rPr>
              <a:t>en az 5 asil ve 5 yedek </a:t>
            </a:r>
            <a:r>
              <a:rPr lang="tr-TR" sz="3200" dirty="0" smtClean="0"/>
              <a:t>üyeden oluşur.</a:t>
            </a:r>
          </a:p>
          <a:p>
            <a:r>
              <a:rPr lang="tr-TR" sz="3200" dirty="0" smtClean="0"/>
              <a:t>Denetim Kurulu </a:t>
            </a:r>
            <a:r>
              <a:rPr lang="tr-TR" sz="3200" dirty="0" smtClean="0">
                <a:solidFill>
                  <a:srgbClr val="FF0000"/>
                </a:solidFill>
              </a:rPr>
              <a:t>en az 3 asil ve 3 yedek </a:t>
            </a:r>
            <a:r>
              <a:rPr lang="tr-TR" sz="3200" dirty="0" smtClean="0"/>
              <a:t>üyeden oluşur.</a:t>
            </a:r>
          </a:p>
          <a:p>
            <a:r>
              <a:rPr lang="tr-TR" sz="3200" dirty="0" smtClean="0"/>
              <a:t>Toplamda </a:t>
            </a:r>
            <a:r>
              <a:rPr lang="tr-TR" sz="3200" dirty="0" smtClean="0">
                <a:solidFill>
                  <a:srgbClr val="FF0000"/>
                </a:solidFill>
              </a:rPr>
              <a:t>en az 16 </a:t>
            </a:r>
            <a:r>
              <a:rPr lang="tr-TR" sz="3200" dirty="0" smtClean="0"/>
              <a:t>üyeden oluşur.</a:t>
            </a:r>
            <a:endParaRPr lang="tr-TR" sz="3200" dirty="0"/>
          </a:p>
        </p:txBody>
      </p:sp>
      <p:sp>
        <p:nvSpPr>
          <p:cNvPr id="5" name="Slayt Numarası Yer Tutucusu 4"/>
          <p:cNvSpPr>
            <a:spLocks noGrp="1"/>
          </p:cNvSpPr>
          <p:nvPr>
            <p:ph type="sldNum" sz="quarter" idx="12"/>
          </p:nvPr>
        </p:nvSpPr>
        <p:spPr/>
        <p:txBody>
          <a:bodyPr/>
          <a:lstStyle/>
          <a:p>
            <a:fld id="{AF1FC945-2A58-4545-8EB3-9A432F80D18D}" type="slidenum">
              <a:rPr lang="tr-TR" smtClean="0"/>
              <a:t>22</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210154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913065526"/>
              </p:ext>
            </p:extLst>
          </p:nvPr>
        </p:nvGraphicFramePr>
        <p:xfrm>
          <a:off x="816274" y="669598"/>
          <a:ext cx="3579812" cy="5418137"/>
        </p:xfrm>
        <a:graphic>
          <a:graphicData uri="http://schemas.openxmlformats.org/presentationml/2006/ole">
            <mc:AlternateContent xmlns:mc="http://schemas.openxmlformats.org/markup-compatibility/2006">
              <mc:Choice xmlns:v="urn:schemas-microsoft-com:vml" Requires="v">
                <p:oleObj spid="_x0000_s4219" name="Belge" r:id="rId3" imgW="5746651" imgH="8699134" progId="Word.Document.12">
                  <p:embed/>
                </p:oleObj>
              </mc:Choice>
              <mc:Fallback>
                <p:oleObj name="Belge" r:id="rId3" imgW="5746651" imgH="8699134" progId="Word.Document.12">
                  <p:embed/>
                  <p:pic>
                    <p:nvPicPr>
                      <p:cNvPr id="0" name=""/>
                      <p:cNvPicPr/>
                      <p:nvPr/>
                    </p:nvPicPr>
                    <p:blipFill>
                      <a:blip r:embed="rId4"/>
                      <a:stretch>
                        <a:fillRect/>
                      </a:stretch>
                    </p:blipFill>
                    <p:spPr>
                      <a:xfrm>
                        <a:off x="816274" y="669598"/>
                        <a:ext cx="3579812" cy="5418137"/>
                      </a:xfrm>
                      <a:prstGeom prst="rect">
                        <a:avLst/>
                      </a:prstGeom>
                    </p:spPr>
                  </p:pic>
                </p:oleObj>
              </mc:Fallback>
            </mc:AlternateContent>
          </a:graphicData>
        </a:graphic>
      </p:graphicFrame>
      <p:pic>
        <p:nvPicPr>
          <p:cNvPr id="4" name="Resim 3"/>
          <p:cNvPicPr>
            <a:picLocks noChangeAspect="1"/>
          </p:cNvPicPr>
          <p:nvPr/>
        </p:nvPicPr>
        <p:blipFill rotWithShape="1">
          <a:blip r:embed="rId5"/>
          <a:srcRect l="29474" t="16355" r="30263" b="9416"/>
          <a:stretch/>
        </p:blipFill>
        <p:spPr>
          <a:xfrm>
            <a:off x="4620126" y="669598"/>
            <a:ext cx="5421946" cy="5622758"/>
          </a:xfrm>
          <a:prstGeom prst="rect">
            <a:avLst/>
          </a:prstGeom>
        </p:spPr>
      </p:pic>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23</a:t>
            </a:fld>
            <a:endParaRPr lang="tr-TR"/>
          </a:p>
        </p:txBody>
      </p:sp>
    </p:spTree>
    <p:extLst>
      <p:ext uri="{BB962C8B-B14F-4D97-AF65-F5344CB8AC3E}">
        <p14:creationId xmlns:p14="http://schemas.microsoft.com/office/powerpoint/2010/main" val="160179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802105"/>
          </a:xfrm>
        </p:spPr>
        <p:txBody>
          <a:bodyPr/>
          <a:lstStyle/>
          <a:p>
            <a:r>
              <a:rPr lang="tr-TR" b="1" dirty="0" smtClean="0"/>
              <a:t>7. Amblem/Logo</a:t>
            </a:r>
            <a:endParaRPr lang="tr-TR" b="1" dirty="0"/>
          </a:p>
        </p:txBody>
      </p:sp>
      <p:sp>
        <p:nvSpPr>
          <p:cNvPr id="3" name="İçerik Yer Tutucusu 2"/>
          <p:cNvSpPr>
            <a:spLocks noGrp="1"/>
          </p:cNvSpPr>
          <p:nvPr>
            <p:ph idx="1"/>
          </p:nvPr>
        </p:nvSpPr>
        <p:spPr>
          <a:xfrm>
            <a:off x="677334" y="1524001"/>
            <a:ext cx="8596668" cy="4517362"/>
          </a:xfrm>
        </p:spPr>
        <p:txBody>
          <a:bodyPr/>
          <a:lstStyle/>
          <a:p>
            <a:r>
              <a:rPr lang="tr-TR" dirty="0">
                <a:solidFill>
                  <a:schemeClr val="tx1"/>
                </a:solidFill>
                <a:latin typeface="+mj-lt"/>
                <a:cs typeface="Times New Roman" panose="02020603050405020304" pitchFamily="18" charset="0"/>
              </a:rPr>
              <a:t>Kulüplerin mevcut, mahkeme kararı ile kapatılmış ve ya feshedilmiş bir siyasi partinin, bir sendikanın, üst kuruluşun adını, amblemini, rumuzunu, rozetini, </a:t>
            </a:r>
            <a:r>
              <a:rPr lang="tr-TR" dirty="0" smtClean="0">
                <a:solidFill>
                  <a:schemeClr val="tx1"/>
                </a:solidFill>
                <a:latin typeface="+mj-lt"/>
                <a:cs typeface="Times New Roman" panose="02020603050405020304" pitchFamily="18" charset="0"/>
              </a:rPr>
              <a:t>benzeri </a:t>
            </a:r>
            <a:r>
              <a:rPr lang="tr-TR" dirty="0">
                <a:solidFill>
                  <a:schemeClr val="tx1"/>
                </a:solidFill>
                <a:latin typeface="+mj-lt"/>
                <a:cs typeface="Times New Roman" panose="02020603050405020304" pitchFamily="18" charset="0"/>
              </a:rPr>
              <a:t>işaretleri ve flamaları kullanmaları yasaktır</a:t>
            </a:r>
            <a:r>
              <a:rPr lang="tr-TR" dirty="0" smtClean="0">
                <a:solidFill>
                  <a:schemeClr val="tx1"/>
                </a:solidFill>
                <a:latin typeface="+mj-lt"/>
                <a:cs typeface="Times New Roman" panose="02020603050405020304" pitchFamily="18" charset="0"/>
              </a:rPr>
              <a:t>.</a:t>
            </a:r>
          </a:p>
          <a:p>
            <a:r>
              <a:rPr lang="tr-TR" dirty="0" smtClean="0">
                <a:solidFill>
                  <a:schemeClr val="tx1"/>
                </a:solidFill>
                <a:cs typeface="Times New Roman" panose="02020603050405020304" pitchFamily="18" charset="0"/>
              </a:rPr>
              <a:t>Amblem/Logoda </a:t>
            </a:r>
            <a:r>
              <a:rPr lang="tr-TR" u="sng" dirty="0">
                <a:solidFill>
                  <a:srgbClr val="FF0000"/>
                </a:solidFill>
                <a:cs typeface="Times New Roman" panose="02020603050405020304" pitchFamily="18" charset="0"/>
              </a:rPr>
              <a:t>Türk Bayrağı (ay </a:t>
            </a:r>
            <a:r>
              <a:rPr lang="tr-TR" u="sng" dirty="0" smtClean="0">
                <a:solidFill>
                  <a:srgbClr val="FF0000"/>
                </a:solidFill>
                <a:cs typeface="Times New Roman" panose="02020603050405020304" pitchFamily="18" charset="0"/>
              </a:rPr>
              <a:t>yıldız</a:t>
            </a:r>
            <a:r>
              <a:rPr lang="tr-TR" dirty="0" smtClean="0">
                <a:solidFill>
                  <a:srgbClr val="FF0000"/>
                </a:solidFill>
                <a:cs typeface="Times New Roman" panose="02020603050405020304" pitchFamily="18" charset="0"/>
              </a:rPr>
              <a:t>) </a:t>
            </a:r>
            <a:r>
              <a:rPr lang="tr-TR" dirty="0" smtClean="0">
                <a:solidFill>
                  <a:schemeClr val="tx1"/>
                </a:solidFill>
                <a:cs typeface="Times New Roman" panose="02020603050405020304" pitchFamily="18" charset="0"/>
              </a:rPr>
              <a:t>kullanımı </a:t>
            </a:r>
            <a:r>
              <a:rPr lang="tr-TR" dirty="0">
                <a:solidFill>
                  <a:schemeClr val="tx1"/>
                </a:solidFill>
                <a:cs typeface="Times New Roman" panose="02020603050405020304" pitchFamily="18" charset="0"/>
              </a:rPr>
              <a:t>yasaktır.</a:t>
            </a:r>
          </a:p>
          <a:p>
            <a:r>
              <a:rPr lang="tr-TR" dirty="0" smtClean="0">
                <a:solidFill>
                  <a:schemeClr val="tx1"/>
                </a:solidFill>
                <a:latin typeface="+mj-lt"/>
                <a:cs typeface="Times New Roman" panose="02020603050405020304" pitchFamily="18" charset="0"/>
              </a:rPr>
              <a:t>1 adet renkli basılı olarak tüzüğe eklenecektir.</a:t>
            </a:r>
          </a:p>
          <a:p>
            <a:r>
              <a:rPr lang="tr-TR" dirty="0" smtClean="0">
                <a:solidFill>
                  <a:schemeClr val="tx1"/>
                </a:solidFill>
                <a:latin typeface="+mj-lt"/>
                <a:cs typeface="Times New Roman" panose="02020603050405020304" pitchFamily="18" charset="0"/>
              </a:rPr>
              <a:t>Dijital ortamda (</a:t>
            </a:r>
            <a:r>
              <a:rPr lang="tr-TR" dirty="0" err="1" smtClean="0">
                <a:solidFill>
                  <a:schemeClr val="tx1"/>
                </a:solidFill>
                <a:latin typeface="+mj-lt"/>
                <a:cs typeface="Times New Roman" panose="02020603050405020304" pitchFamily="18" charset="0"/>
              </a:rPr>
              <a:t>jpeg</a:t>
            </a:r>
            <a:r>
              <a:rPr lang="tr-TR" dirty="0" smtClean="0">
                <a:solidFill>
                  <a:schemeClr val="tx1"/>
                </a:solidFill>
                <a:latin typeface="+mj-lt"/>
                <a:cs typeface="Times New Roman" panose="02020603050405020304" pitchFamily="18" charset="0"/>
              </a:rPr>
              <a:t>) formatında teslim edilecektir.</a:t>
            </a: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24</a:t>
            </a:fld>
            <a:endParaRPr lang="tr-TR"/>
          </a:p>
        </p:txBody>
      </p:sp>
    </p:spTree>
    <p:extLst>
      <p:ext uri="{BB962C8B-B14F-4D97-AF65-F5344CB8AC3E}">
        <p14:creationId xmlns:p14="http://schemas.microsoft.com/office/powerpoint/2010/main" val="937876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73768"/>
            <a:ext cx="8596668" cy="689811"/>
          </a:xfrm>
        </p:spPr>
        <p:txBody>
          <a:bodyPr>
            <a:normAutofit/>
          </a:bodyPr>
          <a:lstStyle/>
          <a:p>
            <a:r>
              <a:rPr lang="tr-TR" b="1" dirty="0"/>
              <a:t>8</a:t>
            </a:r>
            <a:r>
              <a:rPr lang="tr-TR" b="1" dirty="0" smtClean="0"/>
              <a:t>. Adli Sicil Kaydı</a:t>
            </a:r>
            <a:endParaRPr lang="tr-TR" b="1" dirty="0"/>
          </a:p>
        </p:txBody>
      </p:sp>
      <p:sp>
        <p:nvSpPr>
          <p:cNvPr id="3" name="İçerik Yer Tutucusu 2"/>
          <p:cNvSpPr>
            <a:spLocks noGrp="1"/>
          </p:cNvSpPr>
          <p:nvPr>
            <p:ph idx="1"/>
          </p:nvPr>
        </p:nvSpPr>
        <p:spPr>
          <a:xfrm>
            <a:off x="677334" y="1684421"/>
            <a:ext cx="8596668" cy="545431"/>
          </a:xfrm>
        </p:spPr>
        <p:txBody>
          <a:bodyPr/>
          <a:lstStyle/>
          <a:p>
            <a:r>
              <a:rPr lang="tr-TR" sz="2000" dirty="0" smtClean="0"/>
              <a:t>E-Devlet sistemi üzerinden alınacaktır.</a:t>
            </a:r>
          </a:p>
          <a:p>
            <a:pPr marL="0" indent="0">
              <a:buNone/>
            </a:pPr>
            <a:endParaRPr lang="tr-TR" dirty="0"/>
          </a:p>
        </p:txBody>
      </p:sp>
      <p:sp>
        <p:nvSpPr>
          <p:cNvPr id="5" name="İçerik Yer Tutucusu 2"/>
          <p:cNvSpPr txBox="1">
            <a:spLocks/>
          </p:cNvSpPr>
          <p:nvPr/>
        </p:nvSpPr>
        <p:spPr>
          <a:xfrm>
            <a:off x="677334" y="4219075"/>
            <a:ext cx="8596668" cy="1299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E-Devlet sistemi üzerinden alınacaktır.</a:t>
            </a:r>
          </a:p>
          <a:p>
            <a:r>
              <a:rPr lang="tr-TR" sz="2000" dirty="0" smtClean="0"/>
              <a:t>Son 5 yılın alınmalıdır.</a:t>
            </a:r>
          </a:p>
          <a:p>
            <a:pPr marL="0" indent="0">
              <a:buFont typeface="Wingdings 3" charset="2"/>
              <a:buNone/>
            </a:pPr>
            <a:endParaRPr lang="tr-TR" dirty="0"/>
          </a:p>
        </p:txBody>
      </p:sp>
      <p:sp>
        <p:nvSpPr>
          <p:cNvPr id="6" name="Unvan 1"/>
          <p:cNvSpPr txBox="1">
            <a:spLocks/>
          </p:cNvSpPr>
          <p:nvPr/>
        </p:nvSpPr>
        <p:spPr>
          <a:xfrm>
            <a:off x="677334" y="3513222"/>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9</a:t>
            </a:r>
            <a:r>
              <a:rPr lang="tr-TR" b="1" dirty="0" smtClean="0"/>
              <a:t>. Sportif Ceza Bildirim Formu</a:t>
            </a:r>
            <a:endParaRPr lang="tr-TR" b="1" dirty="0"/>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7" name="Slayt Numarası Yer Tutucusu 6"/>
          <p:cNvSpPr>
            <a:spLocks noGrp="1"/>
          </p:cNvSpPr>
          <p:nvPr>
            <p:ph type="sldNum" sz="quarter" idx="12"/>
          </p:nvPr>
        </p:nvSpPr>
        <p:spPr/>
        <p:txBody>
          <a:bodyPr/>
          <a:lstStyle/>
          <a:p>
            <a:fld id="{AF1FC945-2A58-4545-8EB3-9A432F80D18D}" type="slidenum">
              <a:rPr lang="tr-TR" smtClean="0"/>
              <a:t>25</a:t>
            </a:fld>
            <a:endParaRPr lang="tr-TR"/>
          </a:p>
        </p:txBody>
      </p:sp>
    </p:spTree>
    <p:extLst>
      <p:ext uri="{BB962C8B-B14F-4D97-AF65-F5344CB8AC3E}">
        <p14:creationId xmlns:p14="http://schemas.microsoft.com/office/powerpoint/2010/main" val="848948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ADLİ SİCİL KAYDININ TESPİT EDİLMESİ</a:t>
            </a:r>
            <a:endParaRPr lang="tr-TR" b="1" dirty="0"/>
          </a:p>
        </p:txBody>
      </p:sp>
      <p:sp>
        <p:nvSpPr>
          <p:cNvPr id="3" name="İçerik Yer Tutucusu 2"/>
          <p:cNvSpPr>
            <a:spLocks noGrp="1"/>
          </p:cNvSpPr>
          <p:nvPr>
            <p:ph idx="1"/>
          </p:nvPr>
        </p:nvSpPr>
        <p:spPr/>
        <p:txBody>
          <a:bodyPr>
            <a:normAutofit fontScale="92500" lnSpcReduction="10000"/>
          </a:bodyPr>
          <a:lstStyle/>
          <a:p>
            <a:r>
              <a:rPr lang="tr-TR" sz="2800" dirty="0" smtClean="0">
                <a:latin typeface="+mj-lt"/>
                <a:cs typeface="Times New Roman" panose="02020603050405020304" pitchFamily="18" charset="0"/>
              </a:rPr>
              <a:t>Spor kulübü veya spor anonim şirketi kurullarında görev alacak kişilerin adli sicil kayıtlarının tespit edilmesi halinde, kaydın kişinin kurullarda görev almasına engel teşkil edip etmeyeceği hakkında spor kulüpleri daire başkanlığına görüş  sorulması gerekmektedir.</a:t>
            </a:r>
          </a:p>
          <a:p>
            <a:r>
              <a:rPr lang="tr-TR" sz="2800" dirty="0" smtClean="0">
                <a:solidFill>
                  <a:srgbClr val="FF0000"/>
                </a:solidFill>
                <a:latin typeface="+mj-lt"/>
                <a:cs typeface="Times New Roman" panose="02020603050405020304" pitchFamily="18" charset="0"/>
              </a:rPr>
              <a:t>Adli sicil kaydı tespit edilen ve mevzuat hükümlerine istinaden kurullarda görev alamayacağı belirtilen kişiler spor kulüplerinin veya spor anonim şirketlerinin genel kurulu dışındaki organlarında görev alamaz. </a:t>
            </a:r>
            <a:endParaRPr lang="tr-TR" sz="2800" dirty="0" smtClean="0">
              <a:latin typeface="+mj-lt"/>
              <a:cs typeface="Times New Roman" panose="02020603050405020304" pitchFamily="18" charset="0"/>
            </a:endParaRPr>
          </a:p>
          <a:p>
            <a:endParaRPr lang="tr-TR" dirty="0">
              <a:latin typeface="+mj-lt"/>
            </a:endParaRPr>
          </a:p>
        </p:txBody>
      </p:sp>
      <p:sp>
        <p:nvSpPr>
          <p:cNvPr id="5" name="Slayt Numarası Yer Tutucusu 4"/>
          <p:cNvSpPr>
            <a:spLocks noGrp="1"/>
          </p:cNvSpPr>
          <p:nvPr>
            <p:ph type="sldNum" sz="quarter" idx="12"/>
          </p:nvPr>
        </p:nvSpPr>
        <p:spPr/>
        <p:txBody>
          <a:bodyPr/>
          <a:lstStyle/>
          <a:p>
            <a:fld id="{AF1FC945-2A58-4545-8EB3-9A432F80D18D}" type="slidenum">
              <a:rPr lang="tr-TR" smtClean="0"/>
              <a:t>26</a:t>
            </a:fld>
            <a:endParaRPr lang="tr-TR"/>
          </a:p>
        </p:txBody>
      </p:sp>
    </p:spTree>
    <p:extLst>
      <p:ext uri="{BB962C8B-B14F-4D97-AF65-F5344CB8AC3E}">
        <p14:creationId xmlns:p14="http://schemas.microsoft.com/office/powerpoint/2010/main" val="2305222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4105474" cy="766194"/>
          </a:xfrm>
        </p:spPr>
        <p:txBody>
          <a:bodyPr>
            <a:normAutofit/>
          </a:bodyPr>
          <a:lstStyle/>
          <a:p>
            <a:r>
              <a:rPr lang="tr-TR" b="1" dirty="0" smtClean="0"/>
              <a:t>10.Taahhütname</a:t>
            </a:r>
            <a:endParaRPr lang="tr-TR" b="1" dirty="0"/>
          </a:p>
        </p:txBody>
      </p:sp>
      <p:sp>
        <p:nvSpPr>
          <p:cNvPr id="3" name="İçerik Yer Tutucusu 2"/>
          <p:cNvSpPr>
            <a:spLocks noGrp="1"/>
          </p:cNvSpPr>
          <p:nvPr>
            <p:ph idx="1"/>
          </p:nvPr>
        </p:nvSpPr>
        <p:spPr>
          <a:xfrm>
            <a:off x="677334" y="1468073"/>
            <a:ext cx="4105474" cy="4573289"/>
          </a:xfrm>
        </p:spPr>
        <p:txBody>
          <a:bodyPr>
            <a:normAutofit fontScale="92500" lnSpcReduction="10000"/>
          </a:bodyPr>
          <a:lstStyle/>
          <a:p>
            <a:r>
              <a:rPr lang="tr-TR" dirty="0" smtClean="0"/>
              <a:t>Yönetim ve Denetim kurulu üyeleri</a:t>
            </a:r>
            <a:r>
              <a:rPr lang="tr-TR" dirty="0"/>
              <a:t> </a:t>
            </a:r>
            <a:r>
              <a:rPr lang="tr-TR" dirty="0" smtClean="0"/>
              <a:t>tarafından imzalanacak.</a:t>
            </a:r>
          </a:p>
          <a:p>
            <a:r>
              <a:rPr lang="tr-TR" b="1" dirty="0"/>
              <a:t>Gerçek veya tüzel kişilerin aynı ligde yer alan birden fazla spor kulübünde veya spor anonim şirketinde </a:t>
            </a:r>
            <a:r>
              <a:rPr lang="tr-TR" b="1" dirty="0">
                <a:solidFill>
                  <a:srgbClr val="FF0000"/>
                </a:solidFill>
              </a:rPr>
              <a:t>doğrudan veya dolaylı olarak hâkimiyeti bulunamaz.</a:t>
            </a:r>
            <a:endParaRPr lang="tr-TR" dirty="0">
              <a:solidFill>
                <a:srgbClr val="FF0000"/>
              </a:solidFill>
            </a:endParaRPr>
          </a:p>
          <a:p>
            <a:r>
              <a:rPr lang="tr-TR" b="1" dirty="0"/>
              <a:t>Spor kulübü yönetiminde yer alanlar aynı spor dalında ve aynı ligde faaliyet gösteren başka bir spor kulübü veya spor anonim şirketinin yönetiminde </a:t>
            </a:r>
            <a:r>
              <a:rPr lang="tr-TR" b="1" dirty="0">
                <a:solidFill>
                  <a:srgbClr val="FF0000"/>
                </a:solidFill>
              </a:rPr>
              <a:t>aynı anda görev alamazlar” </a:t>
            </a:r>
            <a:endParaRPr lang="tr-TR" dirty="0">
              <a:solidFill>
                <a:srgbClr val="FF0000"/>
              </a:solidFill>
            </a:endParaRPr>
          </a:p>
          <a:p>
            <a:endParaRPr lang="tr-TR" dirty="0" smtClean="0"/>
          </a:p>
          <a:p>
            <a:r>
              <a:rPr lang="tr-TR" dirty="0" smtClean="0"/>
              <a:t>Gençlik ve Spor İl Müdürlüğü sayfasında örneği mevcuttur.</a:t>
            </a:r>
            <a:endParaRPr lang="tr-TR" dirty="0"/>
          </a:p>
        </p:txBody>
      </p:sp>
      <p:sp>
        <p:nvSpPr>
          <p:cNvPr id="5" name="Altbilgi Yer Tutucusu 4"/>
          <p:cNvSpPr>
            <a:spLocks noGrp="1"/>
          </p:cNvSpPr>
          <p:nvPr>
            <p:ph type="ftr" sz="quarter" idx="11"/>
          </p:nvPr>
        </p:nvSpPr>
        <p:spPr/>
        <p:txBody>
          <a:bodyPr/>
          <a:lstStyle/>
          <a:p>
            <a:r>
              <a:rPr lang="tr-TR" smtClean="0"/>
              <a:t>Bolu Gençlik ve Spor İl Müdürlüğü</a:t>
            </a:r>
            <a:endParaRPr lang="tr-TR"/>
          </a:p>
        </p:txBody>
      </p:sp>
      <p:graphicFrame>
        <p:nvGraphicFramePr>
          <p:cNvPr id="6" name="Nesne 5"/>
          <p:cNvGraphicFramePr>
            <a:graphicFrameLocks noChangeAspect="1"/>
          </p:cNvGraphicFramePr>
          <p:nvPr>
            <p:extLst>
              <p:ext uri="{D42A27DB-BD31-4B8C-83A1-F6EECF244321}">
                <p14:modId xmlns:p14="http://schemas.microsoft.com/office/powerpoint/2010/main" val="1197816231"/>
              </p:ext>
            </p:extLst>
          </p:nvPr>
        </p:nvGraphicFramePr>
        <p:xfrm>
          <a:off x="5225521" y="700563"/>
          <a:ext cx="3498850" cy="5418138"/>
        </p:xfrm>
        <a:graphic>
          <a:graphicData uri="http://schemas.openxmlformats.org/presentationml/2006/ole">
            <mc:AlternateContent xmlns:mc="http://schemas.openxmlformats.org/markup-compatibility/2006">
              <mc:Choice xmlns:v="urn:schemas-microsoft-com:vml" Requires="v">
                <p:oleObj spid="_x0000_s5238" name="Belge" r:id="rId3" imgW="5746651" imgH="8901105" progId="Word.Document.12">
                  <p:embed/>
                </p:oleObj>
              </mc:Choice>
              <mc:Fallback>
                <p:oleObj name="Belge" r:id="rId3" imgW="5746651" imgH="8901105" progId="Word.Document.12">
                  <p:embed/>
                  <p:pic>
                    <p:nvPicPr>
                      <p:cNvPr id="0" name=""/>
                      <p:cNvPicPr/>
                      <p:nvPr/>
                    </p:nvPicPr>
                    <p:blipFill>
                      <a:blip r:embed="rId4"/>
                      <a:stretch>
                        <a:fillRect/>
                      </a:stretch>
                    </p:blipFill>
                    <p:spPr>
                      <a:xfrm>
                        <a:off x="5225521" y="700563"/>
                        <a:ext cx="3498850" cy="5418138"/>
                      </a:xfrm>
                      <a:prstGeom prst="rect">
                        <a:avLst/>
                      </a:prstGeom>
                    </p:spPr>
                  </p:pic>
                </p:oleObj>
              </mc:Fallback>
            </mc:AlternateContent>
          </a:graphicData>
        </a:graphic>
      </p:graphicFrame>
      <p:sp>
        <p:nvSpPr>
          <p:cNvPr id="4" name="Slayt Numarası Yer Tutucusu 3"/>
          <p:cNvSpPr>
            <a:spLocks noGrp="1"/>
          </p:cNvSpPr>
          <p:nvPr>
            <p:ph type="sldNum" sz="quarter" idx="12"/>
          </p:nvPr>
        </p:nvSpPr>
        <p:spPr/>
        <p:txBody>
          <a:bodyPr/>
          <a:lstStyle/>
          <a:p>
            <a:fld id="{AF1FC945-2A58-4545-8EB3-9A432F80D18D}" type="slidenum">
              <a:rPr lang="tr-TR" smtClean="0"/>
              <a:t>27</a:t>
            </a:fld>
            <a:endParaRPr lang="tr-TR"/>
          </a:p>
        </p:txBody>
      </p:sp>
    </p:spTree>
    <p:extLst>
      <p:ext uri="{BB962C8B-B14F-4D97-AF65-F5344CB8AC3E}">
        <p14:creationId xmlns:p14="http://schemas.microsoft.com/office/powerpoint/2010/main" val="108002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599"/>
            <a:ext cx="8638117" cy="1533525"/>
          </a:xfrm>
        </p:spPr>
        <p:txBody>
          <a:bodyPr>
            <a:normAutofit fontScale="90000"/>
          </a:bodyPr>
          <a:lstStyle/>
          <a:p>
            <a:r>
              <a:rPr lang="tr-TR" b="1" dirty="0"/>
              <a:t>SPOR KULÜBÜNÜN İSİM DEĞİŞİKLİĞİ TAMAMLANDIKTA </a:t>
            </a:r>
            <a:r>
              <a:rPr lang="tr-TR" b="1" dirty="0" smtClean="0"/>
              <a:t>SONRA YAPMASI </a:t>
            </a:r>
            <a:r>
              <a:rPr lang="tr-TR" b="1" dirty="0"/>
              <a:t>GEREKEN İŞLEMLER </a:t>
            </a:r>
          </a:p>
        </p:txBody>
      </p:sp>
      <p:sp>
        <p:nvSpPr>
          <p:cNvPr id="3" name="İçerik Yer Tutucusu 2"/>
          <p:cNvSpPr>
            <a:spLocks noGrp="1"/>
          </p:cNvSpPr>
          <p:nvPr>
            <p:ph idx="1"/>
          </p:nvPr>
        </p:nvSpPr>
        <p:spPr>
          <a:xfrm>
            <a:off x="677334" y="2811098"/>
            <a:ext cx="8638116" cy="1661021"/>
          </a:xfrm>
        </p:spPr>
        <p:txBody>
          <a:bodyPr/>
          <a:lstStyle/>
          <a:p>
            <a:r>
              <a:rPr lang="tr-TR" dirty="0" smtClean="0"/>
              <a:t>Mühür (Yeni İsim ve sicil </a:t>
            </a:r>
            <a:r>
              <a:rPr lang="tr-TR" dirty="0" err="1" smtClean="0"/>
              <a:t>no</a:t>
            </a:r>
            <a:r>
              <a:rPr lang="tr-TR" dirty="0" smtClean="0"/>
              <a:t> ile yapılacak</a:t>
            </a:r>
            <a:r>
              <a:rPr lang="tr-TR" dirty="0" smtClean="0"/>
              <a:t>.)</a:t>
            </a:r>
          </a:p>
          <a:p>
            <a:r>
              <a:rPr lang="tr-TR" dirty="0"/>
              <a:t>Vergi Dairesi kayıtlarının yeni isme uygun olarak güncellenmesi</a:t>
            </a:r>
          </a:p>
          <a:p>
            <a:r>
              <a:rPr lang="tr-TR" dirty="0"/>
              <a:t>Banka Hesabı kayıtlarının yeni isme uygun olarak </a:t>
            </a:r>
            <a:r>
              <a:rPr lang="tr-TR" dirty="0" smtClean="0"/>
              <a:t>güncellenmesi</a:t>
            </a:r>
            <a:endParaRPr lang="tr-TR" dirty="0" smtClean="0"/>
          </a:p>
          <a:p>
            <a:endParaRPr lang="tr-TR" dirty="0"/>
          </a:p>
        </p:txBody>
      </p:sp>
      <p:sp>
        <p:nvSpPr>
          <p:cNvPr id="4" name="Altbilgi Yer Tutucusu 3"/>
          <p:cNvSpPr>
            <a:spLocks noGrp="1"/>
          </p:cNvSpPr>
          <p:nvPr>
            <p:ph type="ftr" sz="quarter" idx="11"/>
          </p:nvPr>
        </p:nvSpPr>
        <p:spPr/>
        <p:txBody>
          <a:bodyPr/>
          <a:lstStyle/>
          <a:p>
            <a:r>
              <a:rPr lang="tr-TR" dirty="0" smtClean="0"/>
              <a:t>Bolu Gençlik ve Spor İl Müdürlüğü</a:t>
            </a:r>
            <a:endParaRPr lang="tr-TR" dirty="0"/>
          </a:p>
        </p:txBody>
      </p:sp>
      <p:sp>
        <p:nvSpPr>
          <p:cNvPr id="5" name="Slayt Numarası Yer Tutucusu 4"/>
          <p:cNvSpPr>
            <a:spLocks noGrp="1"/>
          </p:cNvSpPr>
          <p:nvPr>
            <p:ph type="sldNum" sz="quarter" idx="12"/>
          </p:nvPr>
        </p:nvSpPr>
        <p:spPr/>
        <p:txBody>
          <a:bodyPr/>
          <a:lstStyle/>
          <a:p>
            <a:fld id="{AF1FC945-2A58-4545-8EB3-9A432F80D18D}" type="slidenum">
              <a:rPr lang="tr-TR" smtClean="0"/>
              <a:t>28</a:t>
            </a:fld>
            <a:endParaRPr lang="tr-TR"/>
          </a:p>
        </p:txBody>
      </p:sp>
    </p:spTree>
    <p:extLst>
      <p:ext uri="{BB962C8B-B14F-4D97-AF65-F5344CB8AC3E}">
        <p14:creationId xmlns:p14="http://schemas.microsoft.com/office/powerpoint/2010/main" val="6461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042737"/>
            <a:ext cx="8596668" cy="4998625"/>
          </a:xfrm>
        </p:spPr>
        <p:txBody>
          <a:bodyPr/>
          <a:lstStyle/>
          <a:p>
            <a:pPr algn="just">
              <a:lnSpc>
                <a:spcPct val="150000"/>
              </a:lnSpc>
              <a:spcAft>
                <a:spcPts val="754"/>
              </a:spcAft>
            </a:pPr>
            <a:r>
              <a:rPr lang="tr-TR" dirty="0" smtClean="0">
                <a:latin typeface="+mj-lt"/>
                <a:cs typeface="Times New Roman" panose="02020603050405020304" pitchFamily="18" charset="0"/>
              </a:rPr>
              <a:t>Kanuna istinaden alt mevzuat çalışmaları devam etmekte olup</a:t>
            </a:r>
          </a:p>
          <a:p>
            <a:pPr marL="0" indent="0" algn="just">
              <a:lnSpc>
                <a:spcPct val="150000"/>
              </a:lnSpc>
              <a:spcAft>
                <a:spcPts val="754"/>
              </a:spcAft>
              <a:buNone/>
            </a:pPr>
            <a:r>
              <a:rPr lang="tr-TR" b="1" dirty="0" smtClean="0">
                <a:latin typeface="+mj-lt"/>
                <a:cs typeface="Times New Roman" panose="02020603050405020304" pitchFamily="18" charset="0"/>
              </a:rPr>
              <a:t>«Spor kulüpleri ve spor anonim şirketleri tescil yönetmeliği</a:t>
            </a:r>
            <a:r>
              <a:rPr lang="tr-TR" dirty="0" smtClean="0">
                <a:latin typeface="+mj-lt"/>
                <a:cs typeface="Times New Roman" panose="02020603050405020304" pitchFamily="18" charset="0"/>
              </a:rPr>
              <a:t>» 8 temmuz 2022 tarihli ve 31890 sayılı Resmi Gazetede yayımlanarak yürürlüğe girmiştir.</a:t>
            </a:r>
          </a:p>
          <a:p>
            <a:endParaRPr lang="tr-TR" dirty="0"/>
          </a:p>
        </p:txBody>
      </p:sp>
      <p:sp>
        <p:nvSpPr>
          <p:cNvPr id="2" name="Slayt Numarası Yer Tutucusu 1"/>
          <p:cNvSpPr>
            <a:spLocks noGrp="1"/>
          </p:cNvSpPr>
          <p:nvPr>
            <p:ph type="sldNum" sz="quarter" idx="12"/>
          </p:nvPr>
        </p:nvSpPr>
        <p:spPr/>
        <p:txBody>
          <a:bodyPr/>
          <a:lstStyle/>
          <a:p>
            <a:fld id="{AF1FC945-2A58-4545-8EB3-9A432F80D18D}" type="slidenum">
              <a:rPr lang="tr-TR" smtClean="0"/>
              <a:t>3</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47168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59833" y="2145135"/>
            <a:ext cx="7099464" cy="2567730"/>
          </a:xfrm>
        </p:spPr>
        <p:txBody>
          <a:bodyPr>
            <a:normAutofit/>
          </a:bodyPr>
          <a:lstStyle/>
          <a:p>
            <a:pPr algn="ctr"/>
            <a:r>
              <a:rPr lang="tr-TR" b="1" dirty="0" smtClean="0"/>
              <a:t>Tüzük ve İsim Değişikliği İçin Yapılacak İşlemler</a:t>
            </a:r>
            <a:endParaRPr lang="tr-TR" b="1" dirty="0"/>
          </a:p>
        </p:txBody>
      </p:sp>
    </p:spTree>
    <p:extLst>
      <p:ext uri="{BB962C8B-B14F-4D97-AF65-F5344CB8AC3E}">
        <p14:creationId xmlns:p14="http://schemas.microsoft.com/office/powerpoint/2010/main" val="285087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1054"/>
            <a:ext cx="8596668" cy="1155030"/>
          </a:xfrm>
        </p:spPr>
        <p:txBody>
          <a:bodyPr>
            <a:normAutofit fontScale="90000"/>
          </a:bodyPr>
          <a:lstStyle/>
          <a:p>
            <a:r>
              <a:rPr lang="tr-TR" b="1" dirty="0" smtClean="0"/>
              <a:t>Dernek Statüsünden Kulüp Statüsüne Geçişte Süreler</a:t>
            </a:r>
            <a:endParaRPr lang="tr-TR" b="1" dirty="0"/>
          </a:p>
        </p:txBody>
      </p:sp>
      <p:sp>
        <p:nvSpPr>
          <p:cNvPr id="3" name="İçerik Yer Tutucusu 2"/>
          <p:cNvSpPr>
            <a:spLocks noGrp="1"/>
          </p:cNvSpPr>
          <p:nvPr>
            <p:ph idx="1"/>
          </p:nvPr>
        </p:nvSpPr>
        <p:spPr>
          <a:xfrm>
            <a:off x="677334" y="1572125"/>
            <a:ext cx="8596668" cy="4395537"/>
          </a:xfrm>
        </p:spPr>
        <p:txBody>
          <a:bodyPr>
            <a:normAutofit/>
          </a:bodyPr>
          <a:lstStyle/>
          <a:p>
            <a:r>
              <a:rPr lang="tr-TR" dirty="0"/>
              <a:t>B</a:t>
            </a:r>
            <a:r>
              <a:rPr lang="tr-TR" dirty="0" smtClean="0"/>
              <a:t>u </a:t>
            </a:r>
            <a:r>
              <a:rPr lang="tr-TR" dirty="0"/>
              <a:t>Kanunun yürürlüğe girmesinden itibaren </a:t>
            </a:r>
            <a:r>
              <a:rPr lang="tr-TR" dirty="0" smtClean="0"/>
              <a:t>bir (1) </a:t>
            </a:r>
            <a:r>
              <a:rPr lang="tr-TR" dirty="0"/>
              <a:t>yıl içinde Kanunda </a:t>
            </a:r>
            <a:r>
              <a:rPr lang="tr-TR" dirty="0" smtClean="0"/>
              <a:t>öngörülen şartları yerine </a:t>
            </a:r>
            <a:r>
              <a:rPr lang="tr-TR" dirty="0"/>
              <a:t>getirerek tescillerini yaptırır</a:t>
            </a:r>
            <a:r>
              <a:rPr lang="tr-TR" dirty="0" smtClean="0"/>
              <a:t>.</a:t>
            </a:r>
          </a:p>
          <a:p>
            <a:r>
              <a:rPr lang="tr-TR" dirty="0" smtClean="0"/>
              <a:t>1 Yıl </a:t>
            </a:r>
            <a:r>
              <a:rPr lang="tr-TR" u="sng" dirty="0" smtClean="0">
                <a:solidFill>
                  <a:srgbClr val="FF0000"/>
                </a:solidFill>
              </a:rPr>
              <a:t>26/04/2023</a:t>
            </a:r>
            <a:r>
              <a:rPr lang="tr-TR" dirty="0" smtClean="0"/>
              <a:t> tarihinde doluyor.</a:t>
            </a:r>
            <a:endParaRPr lang="tr-TR" dirty="0"/>
          </a:p>
          <a:p>
            <a:r>
              <a:rPr lang="tr-TR" dirty="0" smtClean="0"/>
              <a:t> </a:t>
            </a:r>
            <a:r>
              <a:rPr lang="tr-TR" dirty="0"/>
              <a:t>Bu süre içinde </a:t>
            </a:r>
            <a:r>
              <a:rPr lang="tr-TR" dirty="0" smtClean="0"/>
              <a:t>uygunluğunu sağlayamayanlara </a:t>
            </a:r>
            <a:r>
              <a:rPr lang="tr-TR" dirty="0"/>
              <a:t>altı aya kadar ek süre verilebilir</a:t>
            </a:r>
            <a:r>
              <a:rPr lang="tr-TR" dirty="0" smtClean="0"/>
              <a:t>. </a:t>
            </a:r>
          </a:p>
          <a:p>
            <a:r>
              <a:rPr lang="tr-TR" dirty="0" smtClean="0"/>
              <a:t>6 aylık ek süre verildiğin de son tarih </a:t>
            </a:r>
            <a:r>
              <a:rPr lang="tr-TR" u="sng" dirty="0" smtClean="0">
                <a:solidFill>
                  <a:srgbClr val="FF0000"/>
                </a:solidFill>
              </a:rPr>
              <a:t>26 Ekim 2023 </a:t>
            </a:r>
            <a:r>
              <a:rPr lang="tr-TR" dirty="0" smtClean="0"/>
              <a:t>oluyor.</a:t>
            </a:r>
            <a:endParaRPr lang="tr-TR" dirty="0"/>
          </a:p>
          <a:p>
            <a:r>
              <a:rPr lang="tr-TR" dirty="0" smtClean="0"/>
              <a:t>Buna rağmen uygunluğunu </a:t>
            </a:r>
            <a:r>
              <a:rPr lang="tr-TR" dirty="0"/>
              <a:t>sağlayamayanların Bakanlık </a:t>
            </a:r>
            <a:r>
              <a:rPr lang="tr-TR" dirty="0" smtClean="0"/>
              <a:t>nezdindeki tescilleri </a:t>
            </a:r>
            <a:r>
              <a:rPr lang="tr-TR" dirty="0"/>
              <a:t>iptal edilir</a:t>
            </a:r>
            <a:r>
              <a:rPr lang="tr-TR" dirty="0" smtClean="0"/>
              <a:t>.</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endParaRPr>
          </a:p>
        </p:txBody>
      </p:sp>
      <p:sp>
        <p:nvSpPr>
          <p:cNvPr id="5" name="Altbilgi Yer Tutucusu 4"/>
          <p:cNvSpPr>
            <a:spLocks noGrp="1"/>
          </p:cNvSpPr>
          <p:nvPr>
            <p:ph type="ftr" sz="quarter" idx="11"/>
          </p:nvPr>
        </p:nvSpPr>
        <p:spPr/>
        <p:txBody>
          <a:bodyPr/>
          <a:lstStyle/>
          <a:p>
            <a:r>
              <a:rPr lang="tr-TR" dirty="0" smtClean="0"/>
              <a:t>Bolu Gençlik ve Spor İl Müdürlüğü</a:t>
            </a:r>
            <a:endParaRPr lang="tr-TR"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5</a:t>
            </a:fld>
            <a:endParaRPr lang="tr-TR"/>
          </a:p>
        </p:txBody>
      </p:sp>
    </p:spTree>
    <p:extLst>
      <p:ext uri="{BB962C8B-B14F-4D97-AF65-F5344CB8AC3E}">
        <p14:creationId xmlns:p14="http://schemas.microsoft.com/office/powerpoint/2010/main" val="22919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86063"/>
          </a:xfrm>
        </p:spPr>
        <p:txBody>
          <a:bodyPr/>
          <a:lstStyle/>
          <a:p>
            <a:r>
              <a:rPr lang="tr-TR" b="1" dirty="0" smtClean="0"/>
              <a:t>Kulüp İsminin Belirlenmesi</a:t>
            </a:r>
            <a:endParaRPr lang="tr-TR" b="1" dirty="0"/>
          </a:p>
        </p:txBody>
      </p:sp>
      <p:sp>
        <p:nvSpPr>
          <p:cNvPr id="3" name="İçerik Yer Tutucusu 2"/>
          <p:cNvSpPr>
            <a:spLocks noGrp="1"/>
          </p:cNvSpPr>
          <p:nvPr>
            <p:ph idx="1"/>
          </p:nvPr>
        </p:nvSpPr>
        <p:spPr>
          <a:xfrm>
            <a:off x="677334" y="1395663"/>
            <a:ext cx="8596668" cy="5053263"/>
          </a:xfrm>
        </p:spPr>
        <p:txBody>
          <a:bodyPr>
            <a:normAutofit/>
          </a:bodyPr>
          <a:lstStyle/>
          <a:p>
            <a:r>
              <a:rPr lang="tr-TR" dirty="0" smtClean="0">
                <a:solidFill>
                  <a:schemeClr val="tx1"/>
                </a:solidFill>
              </a:rPr>
              <a:t>Spor </a:t>
            </a:r>
            <a:r>
              <a:rPr lang="tr-TR" dirty="0">
                <a:solidFill>
                  <a:schemeClr val="tx1"/>
                </a:solidFill>
              </a:rPr>
              <a:t>kulüpleri; kanunun emredici hükümlerine</a:t>
            </a:r>
            <a:r>
              <a:rPr lang="tr-TR" dirty="0" smtClean="0">
                <a:solidFill>
                  <a:schemeClr val="tx1"/>
                </a:solidFill>
              </a:rPr>
              <a:t>, ahlaka</a:t>
            </a:r>
            <a:r>
              <a:rPr lang="tr-TR" dirty="0">
                <a:solidFill>
                  <a:schemeClr val="tx1"/>
                </a:solidFill>
              </a:rPr>
              <a:t>, kamu düzenine ve kişilik </a:t>
            </a:r>
            <a:r>
              <a:rPr lang="tr-TR" dirty="0" smtClean="0">
                <a:solidFill>
                  <a:schemeClr val="tx1"/>
                </a:solidFill>
              </a:rPr>
              <a:t>haklarına aykırı </a:t>
            </a:r>
            <a:r>
              <a:rPr lang="tr-TR" dirty="0">
                <a:solidFill>
                  <a:schemeClr val="tx1"/>
                </a:solidFill>
              </a:rPr>
              <a:t>olmamak ve </a:t>
            </a:r>
            <a:r>
              <a:rPr lang="tr-TR" dirty="0" smtClean="0">
                <a:solidFill>
                  <a:schemeClr val="tx1"/>
                </a:solidFill>
              </a:rPr>
              <a:t>amaçlarına uygun </a:t>
            </a:r>
            <a:r>
              <a:rPr lang="tr-TR" dirty="0">
                <a:solidFill>
                  <a:schemeClr val="tx1"/>
                </a:solidFill>
              </a:rPr>
              <a:t>olmak kaydıyla istedikleri isimleri alabilir</a:t>
            </a:r>
            <a:r>
              <a:rPr lang="tr-TR" dirty="0" smtClean="0">
                <a:solidFill>
                  <a:schemeClr val="tx1"/>
                </a:solidFill>
              </a:rPr>
              <a:t>.</a:t>
            </a:r>
            <a:endParaRPr lang="tr-TR" dirty="0"/>
          </a:p>
          <a:p>
            <a:r>
              <a:rPr lang="tr-TR" dirty="0">
                <a:solidFill>
                  <a:schemeClr val="tx1"/>
                </a:solidFill>
              </a:rPr>
              <a:t>Kamu </a:t>
            </a:r>
            <a:r>
              <a:rPr lang="tr-TR" dirty="0" smtClean="0">
                <a:solidFill>
                  <a:schemeClr val="tx1"/>
                </a:solidFill>
              </a:rPr>
              <a:t>kurumlarının bünyesinde yer alan </a:t>
            </a:r>
            <a:r>
              <a:rPr lang="tr-TR" dirty="0">
                <a:solidFill>
                  <a:schemeClr val="tx1"/>
                </a:solidFill>
              </a:rPr>
              <a:t>spor kulüpleri bulundukları yer ile kurumun </a:t>
            </a:r>
            <a:r>
              <a:rPr lang="tr-TR" dirty="0" smtClean="0">
                <a:solidFill>
                  <a:schemeClr val="tx1"/>
                </a:solidFill>
              </a:rPr>
              <a:t>ismini alabilirler.</a:t>
            </a:r>
            <a:endParaRPr lang="tr-TR" dirty="0"/>
          </a:p>
          <a:p>
            <a:r>
              <a:rPr lang="tr-TR" dirty="0">
                <a:solidFill>
                  <a:schemeClr val="tx1"/>
                </a:solidFill>
              </a:rPr>
              <a:t>Spor kulüplerinin isimleri</a:t>
            </a:r>
            <a:r>
              <a:rPr lang="tr-TR" dirty="0" smtClean="0">
                <a:solidFill>
                  <a:schemeClr val="tx1"/>
                </a:solidFill>
              </a:rPr>
              <a:t>, diğer spor kulüpleri </a:t>
            </a:r>
            <a:r>
              <a:rPr lang="tr-TR" dirty="0">
                <a:solidFill>
                  <a:schemeClr val="tx1"/>
                </a:solidFill>
              </a:rPr>
              <a:t>ile aynı veya ayırt edilemeyecek kadar benzer </a:t>
            </a:r>
            <a:r>
              <a:rPr lang="tr-TR" dirty="0" smtClean="0">
                <a:solidFill>
                  <a:schemeClr val="tx1"/>
                </a:solidFill>
              </a:rPr>
              <a:t>şekilde belirlenemez.</a:t>
            </a:r>
            <a:endParaRPr lang="tr-TR" dirty="0">
              <a:solidFill>
                <a:schemeClr val="tx1"/>
              </a:solidFill>
            </a:endParaRPr>
          </a:p>
          <a:p>
            <a:r>
              <a:rPr lang="tr-TR" dirty="0" smtClean="0">
                <a:solidFill>
                  <a:schemeClr val="tx1"/>
                </a:solidFill>
              </a:rPr>
              <a:t>Bir </a:t>
            </a:r>
            <a:r>
              <a:rPr lang="tr-TR" dirty="0">
                <a:solidFill>
                  <a:schemeClr val="tx1"/>
                </a:solidFill>
              </a:rPr>
              <a:t>yıllık süre </a:t>
            </a:r>
            <a:r>
              <a:rPr lang="tr-TR" dirty="0" smtClean="0">
                <a:solidFill>
                  <a:schemeClr val="tx1"/>
                </a:solidFill>
              </a:rPr>
              <a:t>geçmeden yeniden </a:t>
            </a:r>
            <a:r>
              <a:rPr lang="tr-TR" dirty="0">
                <a:solidFill>
                  <a:schemeClr val="tx1"/>
                </a:solidFill>
              </a:rPr>
              <a:t>isim </a:t>
            </a:r>
            <a:r>
              <a:rPr lang="tr-TR" dirty="0" smtClean="0">
                <a:solidFill>
                  <a:schemeClr val="tx1"/>
                </a:solidFill>
              </a:rPr>
              <a:t>ve unvan </a:t>
            </a:r>
            <a:r>
              <a:rPr lang="tr-TR" dirty="0">
                <a:solidFill>
                  <a:schemeClr val="tx1"/>
                </a:solidFill>
              </a:rPr>
              <a:t>değişikliği yapamazlar.</a:t>
            </a:r>
            <a:endParaRPr lang="tr-TR" dirty="0" smtClean="0">
              <a:solidFill>
                <a:schemeClr val="tx1"/>
              </a:solidFill>
              <a:latin typeface="+mj-lt"/>
              <a:cs typeface="Times New Roman" panose="02020603050405020304" pitchFamily="18" charset="0"/>
            </a:endParaRPr>
          </a:p>
          <a:p>
            <a:r>
              <a:rPr lang="tr-TR" dirty="0" smtClean="0">
                <a:solidFill>
                  <a:schemeClr val="tx1"/>
                </a:solidFill>
                <a:latin typeface="+mj-lt"/>
                <a:cs typeface="Times New Roman" panose="02020603050405020304" pitchFamily="18" charset="0"/>
              </a:rPr>
              <a:t>Seçilecek </a:t>
            </a:r>
            <a:r>
              <a:rPr lang="tr-TR" dirty="0">
                <a:solidFill>
                  <a:schemeClr val="tx1"/>
                </a:solidFill>
                <a:latin typeface="+mj-lt"/>
                <a:cs typeface="Times New Roman" panose="02020603050405020304" pitchFamily="18" charset="0"/>
              </a:rPr>
              <a:t>İsimde </a:t>
            </a:r>
            <a:r>
              <a:rPr lang="tr-TR" u="sng" dirty="0">
                <a:solidFill>
                  <a:srgbClr val="FF0000"/>
                </a:solidFill>
                <a:latin typeface="+mj-lt"/>
                <a:cs typeface="Times New Roman" panose="02020603050405020304" pitchFamily="18" charset="0"/>
              </a:rPr>
              <a:t>Dernek </a:t>
            </a:r>
            <a:r>
              <a:rPr lang="tr-TR" u="sng" dirty="0" smtClean="0">
                <a:solidFill>
                  <a:srgbClr val="FF0000"/>
                </a:solidFill>
                <a:latin typeface="+mj-lt"/>
                <a:cs typeface="Times New Roman" panose="02020603050405020304" pitchFamily="18" charset="0"/>
              </a:rPr>
              <a:t>ve </a:t>
            </a:r>
            <a:r>
              <a:rPr lang="tr-TR" u="sng" dirty="0">
                <a:solidFill>
                  <a:srgbClr val="FF0000"/>
                </a:solidFill>
                <a:latin typeface="+mj-lt"/>
                <a:cs typeface="Times New Roman" panose="02020603050405020304" pitchFamily="18" charset="0"/>
              </a:rPr>
              <a:t>Gençlik </a:t>
            </a:r>
            <a:r>
              <a:rPr lang="tr-TR" dirty="0">
                <a:solidFill>
                  <a:schemeClr val="tx1"/>
                </a:solidFill>
                <a:latin typeface="+mj-lt"/>
                <a:cs typeface="Times New Roman" panose="02020603050405020304" pitchFamily="18" charset="0"/>
              </a:rPr>
              <a:t>İbaresi </a:t>
            </a:r>
            <a:r>
              <a:rPr lang="tr-TR" u="sng" dirty="0">
                <a:solidFill>
                  <a:srgbClr val="FF0000"/>
                </a:solidFill>
                <a:latin typeface="+mj-lt"/>
                <a:cs typeface="Times New Roman" panose="02020603050405020304" pitchFamily="18" charset="0"/>
              </a:rPr>
              <a:t>Bulunmayacak</a:t>
            </a:r>
            <a:r>
              <a:rPr lang="tr-TR" dirty="0">
                <a:solidFill>
                  <a:schemeClr val="tx1"/>
                </a:solidFill>
                <a:latin typeface="+mj-lt"/>
                <a:cs typeface="Times New Roman" panose="02020603050405020304" pitchFamily="18" charset="0"/>
              </a:rPr>
              <a:t> </a:t>
            </a:r>
            <a:r>
              <a:rPr lang="tr-TR" dirty="0" smtClean="0">
                <a:solidFill>
                  <a:schemeClr val="tx1"/>
                </a:solidFill>
                <a:latin typeface="+mj-lt"/>
                <a:cs typeface="Times New Roman" panose="02020603050405020304" pitchFamily="18" charset="0"/>
              </a:rPr>
              <a:t>ve </a:t>
            </a:r>
            <a:r>
              <a:rPr lang="tr-TR" dirty="0">
                <a:solidFill>
                  <a:schemeClr val="tx1"/>
                </a:solidFill>
                <a:latin typeface="+mj-lt"/>
                <a:cs typeface="Times New Roman" panose="02020603050405020304" pitchFamily="18" charset="0"/>
              </a:rPr>
              <a:t>Spor Kulübünün İsmi ‘‘</a:t>
            </a:r>
            <a:r>
              <a:rPr lang="tr-TR" u="sng" dirty="0">
                <a:solidFill>
                  <a:srgbClr val="FF0000"/>
                </a:solidFill>
                <a:latin typeface="+mj-lt"/>
                <a:cs typeface="Times New Roman" panose="02020603050405020304" pitchFamily="18" charset="0"/>
              </a:rPr>
              <a:t>Spor Kulübü</a:t>
            </a:r>
            <a:r>
              <a:rPr lang="tr-TR" dirty="0">
                <a:solidFill>
                  <a:schemeClr val="tx1"/>
                </a:solidFill>
                <a:latin typeface="+mj-lt"/>
                <a:cs typeface="Times New Roman" panose="02020603050405020304" pitchFamily="18" charset="0"/>
              </a:rPr>
              <a:t>’’ İle </a:t>
            </a:r>
            <a:r>
              <a:rPr lang="tr-TR" dirty="0" smtClean="0">
                <a:solidFill>
                  <a:schemeClr val="tx1"/>
                </a:solidFill>
                <a:latin typeface="+mj-lt"/>
                <a:cs typeface="Times New Roman" panose="02020603050405020304" pitchFamily="18" charset="0"/>
              </a:rPr>
              <a:t>Bitecek.</a:t>
            </a:r>
          </a:p>
          <a:p>
            <a:r>
              <a:rPr lang="tr-TR" dirty="0" smtClean="0">
                <a:solidFill>
                  <a:schemeClr val="tx1"/>
                </a:solidFill>
                <a:latin typeface="+mj-lt"/>
                <a:cs typeface="Times New Roman" panose="02020603050405020304" pitchFamily="18" charset="0"/>
              </a:rPr>
              <a:t>Kulüp </a:t>
            </a:r>
            <a:r>
              <a:rPr lang="tr-TR" dirty="0">
                <a:solidFill>
                  <a:schemeClr val="tx1"/>
                </a:solidFill>
                <a:latin typeface="+mj-lt"/>
                <a:cs typeface="Times New Roman" panose="02020603050405020304" pitchFamily="18" charset="0"/>
              </a:rPr>
              <a:t>isimlerinde; Türk, Türkiye, Milli, Cumhuriyet, Atatürk, Mustafa kemal, Şehit, Gazi gibi kelimeler ile bunların baş ve sonlarına getirilen ekler ile oluşturulan kelimeler İçişleri Bakanlığın izni ile kullanılabilir</a:t>
            </a:r>
            <a:r>
              <a:rPr lang="tr-TR" dirty="0" smtClean="0">
                <a:solidFill>
                  <a:schemeClr val="tx1"/>
                </a:solidFill>
                <a:latin typeface="+mj-lt"/>
                <a:cs typeface="Times New Roman" panose="02020603050405020304" pitchFamily="18" charset="0"/>
              </a:rPr>
              <a:t>.</a:t>
            </a:r>
          </a:p>
          <a:p>
            <a:r>
              <a:rPr lang="tr-TR" dirty="0" smtClean="0">
                <a:solidFill>
                  <a:schemeClr val="tx1"/>
                </a:solidFill>
                <a:latin typeface="+mj-lt"/>
                <a:cs typeface="Times New Roman" panose="02020603050405020304" pitchFamily="18" charset="0"/>
              </a:rPr>
              <a:t>Logoda </a:t>
            </a:r>
            <a:r>
              <a:rPr lang="tr-TR" u="sng" dirty="0" smtClean="0">
                <a:solidFill>
                  <a:srgbClr val="FF0000"/>
                </a:solidFill>
                <a:latin typeface="+mj-lt"/>
                <a:cs typeface="Times New Roman" panose="02020603050405020304" pitchFamily="18" charset="0"/>
              </a:rPr>
              <a:t>Türk Bayrağı (ay </a:t>
            </a:r>
            <a:r>
              <a:rPr lang="tr-TR" dirty="0" smtClean="0">
                <a:solidFill>
                  <a:srgbClr val="FF0000"/>
                </a:solidFill>
                <a:latin typeface="+mj-lt"/>
                <a:cs typeface="Times New Roman" panose="02020603050405020304" pitchFamily="18" charset="0"/>
              </a:rPr>
              <a:t>yıldız)</a:t>
            </a:r>
            <a:r>
              <a:rPr lang="tr-TR" dirty="0">
                <a:solidFill>
                  <a:schemeClr val="tx1"/>
                </a:solidFill>
                <a:latin typeface="+mj-lt"/>
                <a:cs typeface="Times New Roman" panose="02020603050405020304" pitchFamily="18" charset="0"/>
              </a:rPr>
              <a:t> </a:t>
            </a:r>
            <a:r>
              <a:rPr lang="tr-TR" dirty="0" smtClean="0">
                <a:solidFill>
                  <a:schemeClr val="tx1"/>
                </a:solidFill>
                <a:latin typeface="+mj-lt"/>
                <a:cs typeface="Times New Roman" panose="02020603050405020304" pitchFamily="18" charset="0"/>
              </a:rPr>
              <a:t>kullanımı yasaktır.</a:t>
            </a:r>
            <a:endParaRPr lang="tr-TR" dirty="0">
              <a:solidFill>
                <a:schemeClr val="tx1"/>
              </a:solidFill>
              <a:latin typeface="+mj-lt"/>
              <a:cs typeface="Times New Roman" panose="02020603050405020304" pitchFamily="18" charset="0"/>
            </a:endParaRP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endParaRP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
        <p:nvSpPr>
          <p:cNvPr id="5" name="Slayt Numarası Yer Tutucusu 4"/>
          <p:cNvSpPr>
            <a:spLocks noGrp="1"/>
          </p:cNvSpPr>
          <p:nvPr>
            <p:ph type="sldNum" sz="quarter" idx="12"/>
          </p:nvPr>
        </p:nvSpPr>
        <p:spPr/>
        <p:txBody>
          <a:bodyPr/>
          <a:lstStyle/>
          <a:p>
            <a:fld id="{AF1FC945-2A58-4545-8EB3-9A432F80D18D}" type="slidenum">
              <a:rPr lang="tr-TR" smtClean="0"/>
              <a:t>6</a:t>
            </a:fld>
            <a:endParaRPr lang="tr-TR"/>
          </a:p>
        </p:txBody>
      </p:sp>
    </p:spTree>
    <p:extLst>
      <p:ext uri="{BB962C8B-B14F-4D97-AF65-F5344CB8AC3E}">
        <p14:creationId xmlns:p14="http://schemas.microsoft.com/office/powerpoint/2010/main" val="2877336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50231"/>
            <a:ext cx="8596668" cy="5191131"/>
          </a:xfrm>
        </p:spPr>
        <p:txBody>
          <a:bodyPr/>
          <a:lstStyle/>
          <a:p>
            <a:pPr algn="just">
              <a:lnSpc>
                <a:spcPct val="105000"/>
              </a:lnSpc>
            </a:pPr>
            <a:r>
              <a:rPr lang="tr-TR" sz="2400" dirty="0" smtClean="0">
                <a:latin typeface="+mj-lt"/>
                <a:cs typeface="Times New Roman" panose="02020603050405020304" pitchFamily="18" charset="0"/>
              </a:rPr>
              <a:t>Spor kulüplerinin veya spor anonim şirketlerinin isim değişikliği işlemlerinde faal olunan spor dallarında ilgili federasyonlardan görüş alınır. </a:t>
            </a:r>
            <a:r>
              <a:rPr lang="tr-TR" sz="2400" dirty="0" smtClean="0">
                <a:solidFill>
                  <a:srgbClr val="FF0000"/>
                </a:solidFill>
                <a:latin typeface="+mj-lt"/>
                <a:cs typeface="Times New Roman" panose="02020603050405020304" pitchFamily="18" charset="0"/>
              </a:rPr>
              <a:t>	</a:t>
            </a:r>
          </a:p>
          <a:p>
            <a:pPr algn="just">
              <a:lnSpc>
                <a:spcPct val="105000"/>
              </a:lnSpc>
            </a:pPr>
            <a:endParaRPr lang="tr-TR" sz="2400" dirty="0" smtClean="0">
              <a:solidFill>
                <a:srgbClr val="FF0000"/>
              </a:solidFill>
              <a:latin typeface="+mj-lt"/>
              <a:ea typeface="Times New Roman" panose="02020603050405020304" pitchFamily="18" charset="0"/>
              <a:cs typeface="Times New Roman" panose="02020603050405020304" pitchFamily="18" charset="0"/>
            </a:endParaRPr>
          </a:p>
          <a:p>
            <a:pPr algn="just">
              <a:lnSpc>
                <a:spcPct val="105000"/>
              </a:lnSpc>
            </a:pPr>
            <a:r>
              <a:rPr lang="tr-TR" sz="2400" dirty="0" smtClean="0">
                <a:solidFill>
                  <a:srgbClr val="FF0000"/>
                </a:solidFill>
                <a:latin typeface="+mj-lt"/>
                <a:ea typeface="Times New Roman" panose="02020603050405020304" pitchFamily="18" charset="0"/>
                <a:cs typeface="Times New Roman" panose="02020603050405020304" pitchFamily="18" charset="0"/>
              </a:rPr>
              <a:t>	</a:t>
            </a:r>
            <a:r>
              <a:rPr lang="tr-TR" sz="2400" dirty="0" smtClean="0">
                <a:latin typeface="+mj-lt"/>
                <a:ea typeface="Times New Roman" panose="02020603050405020304" pitchFamily="18" charset="0"/>
                <a:cs typeface="Times New Roman" panose="02020603050405020304" pitchFamily="18" charset="0"/>
              </a:rPr>
              <a:t>Kapanan bir spor kulübünün isminin başka bir spor kulübü tarafından kullanılabilmesi için Spor </a:t>
            </a:r>
            <a:r>
              <a:rPr lang="tr-TR" sz="2400" dirty="0">
                <a:latin typeface="+mj-lt"/>
                <a:ea typeface="Times New Roman" panose="02020603050405020304" pitchFamily="18" charset="0"/>
                <a:cs typeface="Times New Roman" panose="02020603050405020304" pitchFamily="18" charset="0"/>
              </a:rPr>
              <a:t>K</a:t>
            </a:r>
            <a:r>
              <a:rPr lang="tr-TR" sz="2400" dirty="0" smtClean="0">
                <a:latin typeface="+mj-lt"/>
                <a:ea typeface="Times New Roman" panose="02020603050405020304" pitchFamily="18" charset="0"/>
                <a:cs typeface="Times New Roman" panose="02020603050405020304" pitchFamily="18" charset="0"/>
              </a:rPr>
              <a:t>ulüpleri Dairesi </a:t>
            </a:r>
            <a:r>
              <a:rPr lang="tr-TR" sz="2400" dirty="0">
                <a:latin typeface="+mj-lt"/>
                <a:ea typeface="Times New Roman" panose="02020603050405020304" pitchFamily="18" charset="0"/>
                <a:cs typeface="Times New Roman" panose="02020603050405020304" pitchFamily="18" charset="0"/>
              </a:rPr>
              <a:t>B</a:t>
            </a:r>
            <a:r>
              <a:rPr lang="tr-TR" sz="2400" dirty="0" smtClean="0">
                <a:latin typeface="+mj-lt"/>
                <a:ea typeface="Times New Roman" panose="02020603050405020304" pitchFamily="18" charset="0"/>
                <a:cs typeface="Times New Roman" panose="02020603050405020304" pitchFamily="18" charset="0"/>
              </a:rPr>
              <a:t>aşkanlığına görüş sorulması gerekmektedir.</a:t>
            </a:r>
          </a:p>
          <a:p>
            <a:pPr marL="0" indent="0" algn="just">
              <a:lnSpc>
                <a:spcPct val="105000"/>
              </a:lnSpc>
              <a:buNone/>
            </a:pPr>
            <a:endParaRPr lang="tr-TR" sz="2400" dirty="0" smtClean="0">
              <a:latin typeface="+mj-lt"/>
              <a:ea typeface="Times New Roman" panose="02020603050405020304" pitchFamily="18" charset="0"/>
              <a:cs typeface="Times New Roman" panose="02020603050405020304" pitchFamily="18" charset="0"/>
            </a:endParaRPr>
          </a:p>
          <a:p>
            <a:pPr algn="just">
              <a:lnSpc>
                <a:spcPct val="105000"/>
              </a:lnSpc>
            </a:pPr>
            <a:r>
              <a:rPr lang="tr-TR" sz="2400" dirty="0" smtClean="0">
                <a:latin typeface="+mj-lt"/>
                <a:ea typeface="Times New Roman" panose="02020603050405020304" pitchFamily="18" charset="0"/>
                <a:cs typeface="Times New Roman" panose="02020603050405020304" pitchFamily="18" charset="0"/>
              </a:rPr>
              <a:t>	Sponsorluk kapsamında lig veya müsabakalara katılım  ismi alınması durumunda «isim değişikliği» yapılması </a:t>
            </a:r>
            <a:r>
              <a:rPr lang="tr-TR" sz="2400" b="1" u="sng" dirty="0" smtClean="0">
                <a:latin typeface="+mj-lt"/>
                <a:ea typeface="Times New Roman" panose="02020603050405020304" pitchFamily="18" charset="0"/>
                <a:cs typeface="Times New Roman" panose="02020603050405020304" pitchFamily="18" charset="0"/>
              </a:rPr>
              <a:t>gerekmemektedir</a:t>
            </a:r>
            <a:r>
              <a:rPr lang="tr-TR" sz="2400" dirty="0" smtClean="0">
                <a:latin typeface="+mj-lt"/>
                <a:ea typeface="Times New Roman" panose="02020603050405020304" pitchFamily="18" charset="0"/>
                <a:cs typeface="Times New Roman" panose="02020603050405020304" pitchFamily="18" charset="0"/>
              </a:rPr>
              <a:t>.</a:t>
            </a:r>
          </a:p>
          <a:p>
            <a:endParaRPr lang="tr-TR" dirty="0">
              <a:latin typeface="+mj-lt"/>
            </a:endParaRPr>
          </a:p>
        </p:txBody>
      </p:sp>
      <p:sp>
        <p:nvSpPr>
          <p:cNvPr id="2" name="Slayt Numarası Yer Tutucusu 1"/>
          <p:cNvSpPr>
            <a:spLocks noGrp="1"/>
          </p:cNvSpPr>
          <p:nvPr>
            <p:ph type="sldNum" sz="quarter" idx="12"/>
          </p:nvPr>
        </p:nvSpPr>
        <p:spPr/>
        <p:txBody>
          <a:bodyPr/>
          <a:lstStyle/>
          <a:p>
            <a:fld id="{AF1FC945-2A58-4545-8EB3-9A432F80D18D}" type="slidenum">
              <a:rPr lang="tr-TR" smtClean="0"/>
              <a:t>7</a:t>
            </a:fld>
            <a:endParaRPr lang="tr-TR"/>
          </a:p>
        </p:txBody>
      </p:sp>
      <p:sp>
        <p:nvSpPr>
          <p:cNvPr id="4" name="Altbilgi Yer Tutucusu 3"/>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227115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b="1" dirty="0" smtClean="0"/>
              <a:t>SİYASİ FAALİYET YASAĞI</a:t>
            </a:r>
            <a:endParaRPr lang="tr-TR" b="1" dirty="0"/>
          </a:p>
        </p:txBody>
      </p:sp>
      <p:sp>
        <p:nvSpPr>
          <p:cNvPr id="3" name="İçerik Yer Tutucusu 2"/>
          <p:cNvSpPr>
            <a:spLocks noGrp="1"/>
          </p:cNvSpPr>
          <p:nvPr>
            <p:ph idx="1"/>
          </p:nvPr>
        </p:nvSpPr>
        <p:spPr/>
        <p:txBody>
          <a:bodyPr/>
          <a:lstStyle/>
          <a:p>
            <a:pPr lvl="0"/>
            <a:r>
              <a:rPr lang="tr-TR" altLang="tr-TR" sz="2400" dirty="0" smtClean="0">
                <a:latin typeface="+mj-lt"/>
                <a:ea typeface="Times New Roman" panose="02020603050405020304" pitchFamily="18" charset="0"/>
                <a:cs typeface="Times New Roman" panose="02020603050405020304" pitchFamily="18" charset="0"/>
              </a:rPr>
              <a:t>Spor kulüpleri, spor anonim şirketleri ve üst kuruluşlar; toplantılarında ve tesislerinde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siyasi faaliyette bulunamazlar, </a:t>
            </a:r>
            <a:r>
              <a:rPr lang="tr-TR" altLang="tr-TR" sz="2400" dirty="0" smtClean="0">
                <a:latin typeface="+mj-lt"/>
                <a:ea typeface="Times New Roman" panose="02020603050405020304" pitchFamily="18" charset="0"/>
                <a:cs typeface="Times New Roman" panose="02020603050405020304" pitchFamily="18" charset="0"/>
              </a:rPr>
              <a:t>siyasi partilerden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maddi veya ayni yardım alamazlar </a:t>
            </a:r>
            <a:r>
              <a:rPr lang="tr-TR" altLang="tr-TR" sz="2400" dirty="0" smtClean="0">
                <a:latin typeface="+mj-lt"/>
                <a:ea typeface="Times New Roman" panose="02020603050405020304" pitchFamily="18" charset="0"/>
                <a:cs typeface="Times New Roman" panose="02020603050405020304" pitchFamily="18" charset="0"/>
              </a:rPr>
              <a:t>ve siyasi partilere </a:t>
            </a:r>
            <a:r>
              <a:rPr lang="tr-TR" altLang="tr-TR" sz="2400" dirty="0" smtClean="0">
                <a:solidFill>
                  <a:srgbClr val="FF0000"/>
                </a:solidFill>
                <a:latin typeface="+mj-lt"/>
                <a:ea typeface="Times New Roman" panose="02020603050405020304" pitchFamily="18" charset="0"/>
                <a:cs typeface="Times New Roman" panose="02020603050405020304" pitchFamily="18" charset="0"/>
              </a:rPr>
              <a:t>maddi yardımda bulunamazlar.</a:t>
            </a:r>
          </a:p>
          <a:p>
            <a:endParaRPr lang="tr-TR" dirty="0">
              <a:latin typeface="+mj-lt"/>
            </a:endParaRPr>
          </a:p>
        </p:txBody>
      </p:sp>
      <p:sp>
        <p:nvSpPr>
          <p:cNvPr id="2" name="Slayt Numarası Yer Tutucusu 1"/>
          <p:cNvSpPr>
            <a:spLocks noGrp="1"/>
          </p:cNvSpPr>
          <p:nvPr>
            <p:ph type="sldNum" sz="quarter" idx="12"/>
          </p:nvPr>
        </p:nvSpPr>
        <p:spPr/>
        <p:txBody>
          <a:bodyPr/>
          <a:lstStyle/>
          <a:p>
            <a:fld id="{AF1FC945-2A58-4545-8EB3-9A432F80D18D}" type="slidenum">
              <a:rPr lang="tr-TR" smtClean="0"/>
              <a:t>8</a:t>
            </a:fld>
            <a:endParaRPr lang="tr-TR"/>
          </a:p>
        </p:txBody>
      </p:sp>
    </p:spTree>
    <p:extLst>
      <p:ext uri="{BB962C8B-B14F-4D97-AF65-F5344CB8AC3E}">
        <p14:creationId xmlns:p14="http://schemas.microsoft.com/office/powerpoint/2010/main" val="68465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İsim ve Tüzük Değişikliği İçin </a:t>
            </a:r>
            <a:br>
              <a:rPr lang="tr-TR" b="1" dirty="0" smtClean="0"/>
            </a:br>
            <a:r>
              <a:rPr lang="tr-TR" b="1" dirty="0" smtClean="0"/>
              <a:t>İstenen Belgeler</a:t>
            </a:r>
            <a:endParaRPr lang="tr-TR" b="1" dirty="0"/>
          </a:p>
        </p:txBody>
      </p:sp>
      <p:sp>
        <p:nvSpPr>
          <p:cNvPr id="5" name="İçerik Yer Tutucusu 4"/>
          <p:cNvSpPr>
            <a:spLocks noGrp="1"/>
          </p:cNvSpPr>
          <p:nvPr>
            <p:ph idx="1"/>
          </p:nvPr>
        </p:nvSpPr>
        <p:spPr>
          <a:xfrm>
            <a:off x="677334" y="1930401"/>
            <a:ext cx="8596668" cy="4110962"/>
          </a:xfrm>
        </p:spPr>
        <p:txBody>
          <a:bodyPr>
            <a:normAutofit fontScale="92500" lnSpcReduction="10000"/>
          </a:bodyPr>
          <a:lstStyle/>
          <a:p>
            <a:pPr>
              <a:lnSpc>
                <a:spcPct val="120000"/>
              </a:lnSpc>
              <a:buFont typeface="+mj-lt"/>
              <a:buAutoNum type="arabicPeriod"/>
            </a:pPr>
            <a:r>
              <a:rPr lang="tr-TR" b="1" dirty="0" smtClean="0"/>
              <a:t>Dilekçe</a:t>
            </a:r>
          </a:p>
          <a:p>
            <a:pPr>
              <a:lnSpc>
                <a:spcPct val="120000"/>
              </a:lnSpc>
              <a:buFont typeface="+mj-lt"/>
              <a:buAutoNum type="arabicPeriod"/>
            </a:pPr>
            <a:r>
              <a:rPr lang="tr-TR" b="1" dirty="0" smtClean="0"/>
              <a:t>Spor Kulübü Tüzüğü</a:t>
            </a:r>
          </a:p>
          <a:p>
            <a:pPr>
              <a:lnSpc>
                <a:spcPct val="120000"/>
              </a:lnSpc>
              <a:buFont typeface="+mj-lt"/>
              <a:buAutoNum type="arabicPeriod"/>
            </a:pPr>
            <a:r>
              <a:rPr lang="tr-TR" b="1" dirty="0" smtClean="0"/>
              <a:t>Karar Defteri Fotokopisi</a:t>
            </a:r>
          </a:p>
          <a:p>
            <a:pPr>
              <a:lnSpc>
                <a:spcPct val="120000"/>
              </a:lnSpc>
              <a:buFont typeface="+mj-lt"/>
              <a:buAutoNum type="arabicPeriod"/>
            </a:pPr>
            <a:r>
              <a:rPr lang="tr-TR" b="1" dirty="0" err="1" smtClean="0"/>
              <a:t>Hazirun</a:t>
            </a:r>
            <a:r>
              <a:rPr lang="tr-TR" b="1" dirty="0" smtClean="0"/>
              <a:t> Listesi</a:t>
            </a:r>
          </a:p>
          <a:p>
            <a:pPr>
              <a:lnSpc>
                <a:spcPct val="120000"/>
              </a:lnSpc>
              <a:buFont typeface="+mj-lt"/>
              <a:buAutoNum type="arabicPeriod"/>
            </a:pPr>
            <a:r>
              <a:rPr lang="tr-TR" b="1" dirty="0" smtClean="0"/>
              <a:t>Genel Kurul Divan Tutanağı</a:t>
            </a:r>
          </a:p>
          <a:p>
            <a:pPr>
              <a:lnSpc>
                <a:spcPct val="120000"/>
              </a:lnSpc>
              <a:buFont typeface="+mj-lt"/>
              <a:buAutoNum type="arabicPeriod"/>
            </a:pPr>
            <a:r>
              <a:rPr lang="tr-TR" b="1" dirty="0" smtClean="0"/>
              <a:t>Genel Kurul Sonuç Bildirim Formu (Ek-2)</a:t>
            </a:r>
          </a:p>
          <a:p>
            <a:pPr>
              <a:lnSpc>
                <a:spcPct val="120000"/>
              </a:lnSpc>
              <a:buFont typeface="+mj-lt"/>
              <a:buAutoNum type="arabicPeriod"/>
            </a:pPr>
            <a:r>
              <a:rPr lang="tr-TR" b="1" dirty="0" smtClean="0"/>
              <a:t>Adli Sicil Kaydı</a:t>
            </a:r>
          </a:p>
          <a:p>
            <a:pPr>
              <a:lnSpc>
                <a:spcPct val="120000"/>
              </a:lnSpc>
              <a:buFont typeface="+mj-lt"/>
              <a:buAutoNum type="arabicPeriod"/>
            </a:pPr>
            <a:r>
              <a:rPr lang="tr-TR" b="1" dirty="0" smtClean="0"/>
              <a:t>Sportif Ceza Bilgi Formu</a:t>
            </a:r>
          </a:p>
          <a:p>
            <a:pPr>
              <a:lnSpc>
                <a:spcPct val="120000"/>
              </a:lnSpc>
              <a:buFont typeface="+mj-lt"/>
              <a:buAutoNum type="arabicPeriod"/>
            </a:pPr>
            <a:r>
              <a:rPr lang="tr-TR" b="1" dirty="0" smtClean="0"/>
              <a:t>Taahhütname</a:t>
            </a:r>
          </a:p>
          <a:p>
            <a:pPr>
              <a:lnSpc>
                <a:spcPct val="120000"/>
              </a:lnSpc>
              <a:buFont typeface="+mj-lt"/>
              <a:buAutoNum type="arabicPeriod"/>
            </a:pPr>
            <a:r>
              <a:rPr lang="tr-TR" b="1" dirty="0" smtClean="0"/>
              <a:t>Logo/Amblem</a:t>
            </a:r>
          </a:p>
          <a:p>
            <a:pPr>
              <a:lnSpc>
                <a:spcPct val="120000"/>
              </a:lnSpc>
              <a:buFont typeface="+mj-lt"/>
              <a:buAutoNum type="arabicPeriod"/>
            </a:pPr>
            <a:endParaRPr lang="tr-TR" dirty="0" smtClean="0"/>
          </a:p>
          <a:p>
            <a:pPr>
              <a:lnSpc>
                <a:spcPct val="120000"/>
              </a:lnSpc>
              <a:buFont typeface="+mj-lt"/>
              <a:buAutoNum type="arabicPeriod"/>
            </a:pPr>
            <a:endParaRPr lang="tr-TR" dirty="0" smtClean="0"/>
          </a:p>
          <a:p>
            <a:pPr>
              <a:lnSpc>
                <a:spcPct val="120000"/>
              </a:lnSpc>
              <a:buFont typeface="+mj-lt"/>
              <a:buAutoNum type="arabicPeriod"/>
            </a:pPr>
            <a:endParaRPr lang="tr-TR" dirty="0"/>
          </a:p>
        </p:txBody>
      </p:sp>
      <p:sp>
        <p:nvSpPr>
          <p:cNvPr id="4" name="Slayt Numarası Yer Tutucusu 3"/>
          <p:cNvSpPr>
            <a:spLocks noGrp="1"/>
          </p:cNvSpPr>
          <p:nvPr>
            <p:ph type="sldNum" sz="quarter" idx="12"/>
          </p:nvPr>
        </p:nvSpPr>
        <p:spPr/>
        <p:txBody>
          <a:bodyPr/>
          <a:lstStyle/>
          <a:p>
            <a:fld id="{AF1FC945-2A58-4545-8EB3-9A432F80D18D}" type="slidenum">
              <a:rPr lang="tr-TR" smtClean="0"/>
              <a:t>9</a:t>
            </a:fld>
            <a:endParaRPr lang="tr-TR"/>
          </a:p>
        </p:txBody>
      </p:sp>
      <p:sp>
        <p:nvSpPr>
          <p:cNvPr id="3" name="Altbilgi Yer Tutucusu 2"/>
          <p:cNvSpPr>
            <a:spLocks noGrp="1"/>
          </p:cNvSpPr>
          <p:nvPr>
            <p:ph type="ftr" sz="quarter" idx="11"/>
          </p:nvPr>
        </p:nvSpPr>
        <p:spPr/>
        <p:txBody>
          <a:bodyPr/>
          <a:lstStyle/>
          <a:p>
            <a:r>
              <a:rPr lang="tr-TR" smtClean="0"/>
              <a:t>Bolu Gençlik ve Spor İl Müdürlüğü</a:t>
            </a:r>
            <a:endParaRPr lang="tr-TR"/>
          </a:p>
        </p:txBody>
      </p:sp>
    </p:spTree>
    <p:extLst>
      <p:ext uri="{BB962C8B-B14F-4D97-AF65-F5344CB8AC3E}">
        <p14:creationId xmlns:p14="http://schemas.microsoft.com/office/powerpoint/2010/main" val="397864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1227</TotalTime>
  <Words>1424</Words>
  <Application>Microsoft Office PowerPoint</Application>
  <PresentationFormat>Geniş ekran</PresentationFormat>
  <Paragraphs>176</Paragraphs>
  <Slides>28</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3</vt:i4>
      </vt:variant>
      <vt:variant>
        <vt:lpstr>Slayt Başlıkları</vt:lpstr>
      </vt:variant>
      <vt:variant>
        <vt:i4>28</vt:i4>
      </vt:variant>
    </vt:vector>
  </HeadingPairs>
  <TitlesOfParts>
    <vt:vector size="38" baseType="lpstr">
      <vt:lpstr>Arial</vt:lpstr>
      <vt:lpstr>Calibri</vt:lpstr>
      <vt:lpstr>DIN Pro Condensed</vt:lpstr>
      <vt:lpstr>Times New Roman</vt:lpstr>
      <vt:lpstr>Trebuchet MS</vt:lpstr>
      <vt:lpstr>Wingdings 3</vt:lpstr>
      <vt:lpstr>Yüzeyler</vt:lpstr>
      <vt:lpstr>Acrobat Document</vt:lpstr>
      <vt:lpstr>Belge</vt:lpstr>
      <vt:lpstr>Document</vt:lpstr>
      <vt:lpstr>PowerPoint Sunusu</vt:lpstr>
      <vt:lpstr>SPOR KULÜPLERİ VE SPOR FEDERASYONLARI KANUNU</vt:lpstr>
      <vt:lpstr>PowerPoint Sunusu</vt:lpstr>
      <vt:lpstr>Tüzük ve İsim Değişikliği İçin Yapılacak İşlemler</vt:lpstr>
      <vt:lpstr>Dernek Statüsünden Kulüp Statüsüne Geçişte Süreler</vt:lpstr>
      <vt:lpstr>Kulüp İsminin Belirlenmesi</vt:lpstr>
      <vt:lpstr>PowerPoint Sunusu</vt:lpstr>
      <vt:lpstr>SİYASİ FAALİYET YASAĞI</vt:lpstr>
      <vt:lpstr>İsim ve Tüzük Değişikliği İçin  İstenen Belgeler</vt:lpstr>
      <vt:lpstr>İstenen Belgeler için Açıklamalar</vt:lpstr>
      <vt:lpstr>İstenen Belgeler için Açıklamalar</vt:lpstr>
      <vt:lpstr>Belgelere Ulaşma</vt:lpstr>
      <vt:lpstr>1.Dilekçe Örneği</vt:lpstr>
      <vt:lpstr>2.Karar Defteri Fotokopisi</vt:lpstr>
      <vt:lpstr>Genel Kurul Toplantı Yeter Sayısı</vt:lpstr>
      <vt:lpstr>Genel Kurulda Karar Alma</vt:lpstr>
      <vt:lpstr>3.Hazirun Listesi</vt:lpstr>
      <vt:lpstr>4.Genel Kurul Divan Tutanağı</vt:lpstr>
      <vt:lpstr>5.Genel Kurul Sonuç Bildirim Formu (Ek-2) </vt:lpstr>
      <vt:lpstr>PowerPoint Sunusu</vt:lpstr>
      <vt:lpstr>6. Spor Kulübü Tüzüğü</vt:lpstr>
      <vt:lpstr>Yönetim ve Denetim Kurulu</vt:lpstr>
      <vt:lpstr>PowerPoint Sunusu</vt:lpstr>
      <vt:lpstr>7. Amblem/Logo</vt:lpstr>
      <vt:lpstr>8. Adli Sicil Kaydı</vt:lpstr>
      <vt:lpstr>ADLİ SİCİL KAYDININ TESPİT EDİLMESİ</vt:lpstr>
      <vt:lpstr>10.Taahhütname</vt:lpstr>
      <vt:lpstr>SPOR KULÜBÜNÜN İSİM DEĞİŞİKLİĞİ TAMAMLANDIKTA SONRA YAPMASI GEREKEN İŞLEMLER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Ramazan ÖZTEKİN</dc:creator>
  <cp:lastModifiedBy>Ramazan ÖZTEKİN</cp:lastModifiedBy>
  <cp:revision>122</cp:revision>
  <dcterms:created xsi:type="dcterms:W3CDTF">2022-12-20T10:40:06Z</dcterms:created>
  <dcterms:modified xsi:type="dcterms:W3CDTF">2023-03-30T06:52:34Z</dcterms:modified>
</cp:coreProperties>
</file>